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37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4"/>
        </a:solidFill>
        <a:effectLst/>
        <a:uFillTx/>
        <a:latin typeface="+mj-lt"/>
        <a:ea typeface="+mj-ea"/>
        <a:cs typeface="+mj-cs"/>
        <a:sym typeface="Helvetica"/>
      </a:defRPr>
    </a:lvl1pPr>
    <a:lvl2pPr marL="0" marR="0" indent="0" algn="l" defTabSz="91437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4"/>
        </a:solidFill>
        <a:effectLst/>
        <a:uFillTx/>
        <a:latin typeface="+mj-lt"/>
        <a:ea typeface="+mj-ea"/>
        <a:cs typeface="+mj-cs"/>
        <a:sym typeface="Helvetica"/>
      </a:defRPr>
    </a:lvl2pPr>
    <a:lvl3pPr marL="0" marR="0" indent="0" algn="l" defTabSz="91437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4"/>
        </a:solidFill>
        <a:effectLst/>
        <a:uFillTx/>
        <a:latin typeface="+mj-lt"/>
        <a:ea typeface="+mj-ea"/>
        <a:cs typeface="+mj-cs"/>
        <a:sym typeface="Helvetica"/>
      </a:defRPr>
    </a:lvl3pPr>
    <a:lvl4pPr marL="0" marR="0" indent="0" algn="l" defTabSz="91437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4"/>
        </a:solidFill>
        <a:effectLst/>
        <a:uFillTx/>
        <a:latin typeface="+mj-lt"/>
        <a:ea typeface="+mj-ea"/>
        <a:cs typeface="+mj-cs"/>
        <a:sym typeface="Helvetica"/>
      </a:defRPr>
    </a:lvl4pPr>
    <a:lvl5pPr marL="0" marR="0" indent="0" algn="l" defTabSz="91437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4"/>
        </a:solidFill>
        <a:effectLst/>
        <a:uFillTx/>
        <a:latin typeface="+mj-lt"/>
        <a:ea typeface="+mj-ea"/>
        <a:cs typeface="+mj-cs"/>
        <a:sym typeface="Helvetica"/>
      </a:defRPr>
    </a:lvl5pPr>
    <a:lvl6pPr marL="0" marR="0" indent="0" algn="l" defTabSz="91437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4"/>
        </a:solidFill>
        <a:effectLst/>
        <a:uFillTx/>
        <a:latin typeface="+mj-lt"/>
        <a:ea typeface="+mj-ea"/>
        <a:cs typeface="+mj-cs"/>
        <a:sym typeface="Helvetica"/>
      </a:defRPr>
    </a:lvl6pPr>
    <a:lvl7pPr marL="0" marR="0" indent="0" algn="l" defTabSz="91437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4"/>
        </a:solidFill>
        <a:effectLst/>
        <a:uFillTx/>
        <a:latin typeface="+mj-lt"/>
        <a:ea typeface="+mj-ea"/>
        <a:cs typeface="+mj-cs"/>
        <a:sym typeface="Helvetica"/>
      </a:defRPr>
    </a:lvl7pPr>
    <a:lvl8pPr marL="0" marR="0" indent="0" algn="l" defTabSz="91437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4"/>
        </a:solidFill>
        <a:effectLst/>
        <a:uFillTx/>
        <a:latin typeface="+mj-lt"/>
        <a:ea typeface="+mj-ea"/>
        <a:cs typeface="+mj-cs"/>
        <a:sym typeface="Helvetica"/>
      </a:defRPr>
    </a:lvl8pPr>
    <a:lvl9pPr marL="0" marR="0" indent="0" algn="l" defTabSz="91437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4"/>
        </a:solidFill>
        <a:effectLst/>
        <a:uFillTx/>
        <a:latin typeface="+mj-lt"/>
        <a:ea typeface="+mj-ea"/>
        <a:cs typeface="+mj-cs"/>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chemeClr val="accent4"/>
        </a:fontRef>
        <a:schemeClr val="accent4"/>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0E7"/>
          </a:solidFill>
        </a:fill>
      </a:tcStyle>
    </a:wholeTbl>
    <a:band2H>
      <a:tcTxStyle/>
      <a:tcStyle>
        <a:tcBdr/>
        <a:fill>
          <a:solidFill>
            <a:srgbClr val="E6E9F3"/>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n" i="off">
        <a:fontRef idx="major">
          <a:schemeClr val="accent4"/>
        </a:fontRef>
        <a:schemeClr val="accent4"/>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0E7"/>
          </a:solidFill>
        </a:fill>
      </a:tcStyle>
    </a:wholeTbl>
    <a:band2H>
      <a:tcTxStyle/>
      <a:tcStyle>
        <a:tcBdr/>
        <a:fill>
          <a:solidFill>
            <a:srgbClr val="E6E9F3"/>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n" i="off">
        <a:fontRef idx="major">
          <a:schemeClr val="accent4"/>
        </a:fontRef>
        <a:schemeClr val="accent4"/>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5D3CF"/>
          </a:solidFill>
        </a:fill>
      </a:tcStyle>
    </a:wholeTbl>
    <a:band2H>
      <a:tcTxStyle/>
      <a:tcStyle>
        <a:tcBdr/>
        <a:fill>
          <a:solidFill>
            <a:srgbClr val="FAEA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n" i="off">
        <a:fontRef idx="major">
          <a:schemeClr val="accent4"/>
        </a:fontRef>
        <a:schemeClr val="accent4"/>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DCF"/>
          </a:solidFill>
        </a:fill>
      </a:tcStyle>
    </a:wholeTbl>
    <a:band2H>
      <a:tcTxStyle/>
      <a:tcStyle>
        <a:tcBdr/>
        <a:fill>
          <a:solidFill>
            <a:srgbClr val="E6E8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n" i="off">
        <a:fontRef idx="major">
          <a:schemeClr val="accent4"/>
        </a:fontRef>
        <a:schemeClr val="accent4"/>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AEAEA"/>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chemeClr val="accent4"/>
        </a:fontRef>
        <a:schemeClr val="accent4"/>
      </a:tcTxStyle>
      <a:tcStyle>
        <a:tcBdr>
          <a:left>
            <a:ln w="12700" cap="flat">
              <a:noFill/>
              <a:miter lim="400000"/>
            </a:ln>
          </a:left>
          <a:right>
            <a:ln w="12700" cap="flat">
              <a:noFill/>
              <a:miter lim="400000"/>
            </a:ln>
          </a:right>
          <a:top>
            <a:ln w="50800" cap="flat">
              <a:solidFill>
                <a:schemeClr val="accent4"/>
              </a:solidFill>
              <a:prstDash val="solid"/>
              <a:round/>
            </a:ln>
          </a:top>
          <a:bottom>
            <a:ln w="25400" cap="flat">
              <a:solidFill>
                <a:schemeClr val="accent4"/>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chemeClr val="accent4"/>
              </a:solidFill>
              <a:prstDash val="solid"/>
              <a:round/>
            </a:ln>
          </a:top>
          <a:bottom>
            <a:ln w="25400" cap="flat">
              <a:solidFill>
                <a:schemeClr val="accent4"/>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n" i="off">
        <a:fontRef idx="major">
          <a:schemeClr val="accent4"/>
        </a:fontRef>
        <a:schemeClr val="accent4"/>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2D2D2"/>
          </a:solidFill>
        </a:fill>
      </a:tcStyle>
    </a:wholeTbl>
    <a:band2H>
      <a:tcTxStyle/>
      <a:tcStyle>
        <a:tcBdr/>
        <a:fill>
          <a:solidFill>
            <a:srgbClr val="EAEAEA"/>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4"/>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4"/>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78"/>
  </p:normalViewPr>
  <p:slideViewPr>
    <p:cSldViewPr snapToGrid="0" snapToObjects="1">
      <p:cViewPr varScale="1">
        <p:scale>
          <a:sx n="109" d="100"/>
          <a:sy n="109" d="100"/>
        </p:scale>
        <p:origin x="68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2" name="Shape 142"/>
          <p:cNvSpPr>
            <a:spLocks noGrp="1" noRot="1" noChangeAspect="1"/>
          </p:cNvSpPr>
          <p:nvPr>
            <p:ph type="sldImg"/>
          </p:nvPr>
        </p:nvSpPr>
        <p:spPr>
          <a:xfrm>
            <a:off x="1143000" y="685800"/>
            <a:ext cx="4572000" cy="3429000"/>
          </a:xfrm>
          <a:prstGeom prst="rect">
            <a:avLst/>
          </a:prstGeom>
        </p:spPr>
        <p:txBody>
          <a:bodyPr/>
          <a:lstStyle/>
          <a:p>
            <a:endParaRPr/>
          </a:p>
        </p:txBody>
      </p:sp>
      <p:sp>
        <p:nvSpPr>
          <p:cNvPr id="143" name="Shape 14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219168" latinLnBrk="0">
      <a:defRPr sz="1600">
        <a:latin typeface="+mn-lt"/>
        <a:ea typeface="+mn-ea"/>
        <a:cs typeface="+mn-cs"/>
        <a:sym typeface="Arial"/>
      </a:defRPr>
    </a:lvl1pPr>
    <a:lvl2pPr indent="228600" defTabSz="1219168" latinLnBrk="0">
      <a:defRPr sz="1600">
        <a:latin typeface="+mn-lt"/>
        <a:ea typeface="+mn-ea"/>
        <a:cs typeface="+mn-cs"/>
        <a:sym typeface="Arial"/>
      </a:defRPr>
    </a:lvl2pPr>
    <a:lvl3pPr indent="457200" defTabSz="1219168" latinLnBrk="0">
      <a:defRPr sz="1600">
        <a:latin typeface="+mn-lt"/>
        <a:ea typeface="+mn-ea"/>
        <a:cs typeface="+mn-cs"/>
        <a:sym typeface="Arial"/>
      </a:defRPr>
    </a:lvl3pPr>
    <a:lvl4pPr indent="685800" defTabSz="1219168" latinLnBrk="0">
      <a:defRPr sz="1600">
        <a:latin typeface="+mn-lt"/>
        <a:ea typeface="+mn-ea"/>
        <a:cs typeface="+mn-cs"/>
        <a:sym typeface="Arial"/>
      </a:defRPr>
    </a:lvl4pPr>
    <a:lvl5pPr indent="914400" defTabSz="1219168" latinLnBrk="0">
      <a:defRPr sz="1600">
        <a:latin typeface="+mn-lt"/>
        <a:ea typeface="+mn-ea"/>
        <a:cs typeface="+mn-cs"/>
        <a:sym typeface="Arial"/>
      </a:defRPr>
    </a:lvl5pPr>
    <a:lvl6pPr indent="1143000" defTabSz="1219168" latinLnBrk="0">
      <a:defRPr sz="1600">
        <a:latin typeface="+mn-lt"/>
        <a:ea typeface="+mn-ea"/>
        <a:cs typeface="+mn-cs"/>
        <a:sym typeface="Arial"/>
      </a:defRPr>
    </a:lvl6pPr>
    <a:lvl7pPr indent="1371600" defTabSz="1219168" latinLnBrk="0">
      <a:defRPr sz="1600">
        <a:latin typeface="+mn-lt"/>
        <a:ea typeface="+mn-ea"/>
        <a:cs typeface="+mn-cs"/>
        <a:sym typeface="Arial"/>
      </a:defRPr>
    </a:lvl7pPr>
    <a:lvl8pPr indent="1600200" defTabSz="1219168" latinLnBrk="0">
      <a:defRPr sz="1600">
        <a:latin typeface="+mn-lt"/>
        <a:ea typeface="+mn-ea"/>
        <a:cs typeface="+mn-cs"/>
        <a:sym typeface="Arial"/>
      </a:defRPr>
    </a:lvl8pPr>
    <a:lvl9pPr indent="1828800" defTabSz="1219168" latinLnBrk="0">
      <a:defRPr sz="16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noRot="1" noChangeAspect="1"/>
          </p:cNvSpPr>
          <p:nvPr>
            <p:ph type="sldImg"/>
          </p:nvPr>
        </p:nvSpPr>
        <p:spPr>
          <a:prstGeom prst="rect">
            <a:avLst/>
          </a:prstGeom>
        </p:spPr>
        <p:txBody>
          <a:bodyPr/>
          <a:lstStyle/>
          <a:p>
            <a:endParaRPr/>
          </a:p>
        </p:txBody>
      </p:sp>
      <p:sp>
        <p:nvSpPr>
          <p:cNvPr id="150" name="Shape 150"/>
          <p:cNvSpPr>
            <a:spLocks noGrp="1"/>
          </p:cNvSpPr>
          <p:nvPr>
            <p:ph type="body" sz="quarter" idx="1"/>
          </p:nvPr>
        </p:nvSpPr>
        <p:spPr>
          <a:prstGeom prst="rect">
            <a:avLst/>
          </a:prstGeom>
        </p:spPr>
        <p:txBody>
          <a:bodyPr/>
          <a:lstStyle/>
          <a:p>
            <a:pPr>
              <a:defRPr sz="1200"/>
            </a:pPr>
            <a:r>
              <a:t>Welcome to the presentation everybody. I am Siddhant Khera, and for those of you who don’t know me, I usually go by Sid.</a:t>
            </a:r>
          </a:p>
          <a:p>
            <a:pPr>
              <a:defRPr sz="1200"/>
            </a:pPr>
            <a:endParaRPr/>
          </a:p>
          <a:p>
            <a:pPr>
              <a:defRPr sz="1200"/>
            </a:pPr>
            <a:r>
              <a:t>The majority of the presentations covered in this class are focusing purely on the HV/Power perspective. I wanted to take a new tangent and talk about something else equally important to us as engineering working in the power industry: talking about a communications backbone infrastructure for future smart grids. Our current grid infrastructure is old and will require incremental updates or a complete overhaul. Knowing how to integrate communication technologies when designing a smart-grid setting in an area is essential.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prstGeom prst="rect">
            <a:avLst/>
          </a:prstGeom>
        </p:spPr>
        <p:txBody>
          <a:bodyPr/>
          <a:lstStyle/>
          <a:p>
            <a:endParaRPr/>
          </a:p>
        </p:txBody>
      </p:sp>
      <p:sp>
        <p:nvSpPr>
          <p:cNvPr id="223" name="Shape 223"/>
          <p:cNvSpPr>
            <a:spLocks noGrp="1"/>
          </p:cNvSpPr>
          <p:nvPr>
            <p:ph type="body" sz="quarter" idx="1"/>
          </p:nvPr>
        </p:nvSpPr>
        <p:spPr>
          <a:prstGeom prst="rect">
            <a:avLst/>
          </a:prstGeom>
        </p:spPr>
        <p:txBody>
          <a:bodyPr/>
          <a:lstStyle/>
          <a:p>
            <a:pPr>
              <a:defRPr sz="1200"/>
            </a:pPr>
            <a:r>
              <a:t>Class A</a:t>
            </a:r>
          </a:p>
          <a:p>
            <a:pPr marL="120315" indent="-120315">
              <a:buSzPct val="100000"/>
              <a:buChar char="•"/>
              <a:defRPr sz="1200"/>
            </a:pPr>
            <a:r>
              <a:t>Device must send an uplink transmission first before it can receive a downlink. The uplink transmission is scheduled. There are two open receive windows after a successful uplink transmission. This is the most common one.</a:t>
            </a:r>
          </a:p>
          <a:p>
            <a:pPr>
              <a:defRPr sz="1200"/>
            </a:pPr>
            <a:endParaRPr/>
          </a:p>
          <a:p>
            <a:pPr>
              <a:defRPr sz="1200"/>
            </a:pPr>
            <a:r>
              <a:t>Class B</a:t>
            </a:r>
          </a:p>
          <a:p>
            <a:pPr marL="120315" indent="-120315">
              <a:buSzPct val="100000"/>
              <a:buChar char="•"/>
              <a:defRPr sz="1200"/>
            </a:pPr>
            <a:r>
              <a:t>Downlink transmission can be scheduled, no need for a poor uplink</a:t>
            </a:r>
          </a:p>
          <a:p>
            <a:pPr>
              <a:defRPr sz="1200"/>
            </a:pPr>
            <a:endParaRPr/>
          </a:p>
          <a:p>
            <a:pPr>
              <a:defRPr sz="1200"/>
            </a:pPr>
            <a:r>
              <a:t>Class C</a:t>
            </a:r>
          </a:p>
          <a:p>
            <a:pPr>
              <a:defRPr sz="1200"/>
            </a:pPr>
            <a:r>
              <a:t>• Receiving at all times unless during an uplink transmission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a:spLocks noGrp="1" noRot="1" noChangeAspect="1"/>
          </p:cNvSpPr>
          <p:nvPr>
            <p:ph type="sldImg"/>
          </p:nvPr>
        </p:nvSpPr>
        <p:spPr>
          <a:prstGeom prst="rect">
            <a:avLst/>
          </a:prstGeom>
        </p:spPr>
        <p:txBody>
          <a:bodyPr/>
          <a:lstStyle/>
          <a:p>
            <a:endParaRPr/>
          </a:p>
        </p:txBody>
      </p:sp>
      <p:sp>
        <p:nvSpPr>
          <p:cNvPr id="230" name="Shape 230"/>
          <p:cNvSpPr>
            <a:spLocks noGrp="1"/>
          </p:cNvSpPr>
          <p:nvPr>
            <p:ph type="body" sz="quarter" idx="1"/>
          </p:nvPr>
        </p:nvSpPr>
        <p:spPr>
          <a:prstGeom prst="rect">
            <a:avLst/>
          </a:prstGeom>
        </p:spPr>
        <p:txBody>
          <a:bodyPr/>
          <a:lstStyle>
            <a:lvl1pPr>
              <a:defRPr sz="1200"/>
            </a:lvl1pPr>
          </a:lstStyle>
          <a:p>
            <a:r>
              <a:t>Explain the graph</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noRot="1" noChangeAspect="1"/>
          </p:cNvSpPr>
          <p:nvPr>
            <p:ph type="sldImg"/>
          </p:nvPr>
        </p:nvSpPr>
        <p:spPr>
          <a:xfrm>
            <a:off x="381000" y="685800"/>
            <a:ext cx="6096000" cy="3429000"/>
          </a:xfrm>
          <a:prstGeom prst="rect">
            <a:avLst/>
          </a:prstGeom>
        </p:spPr>
        <p:txBody>
          <a:bodyPr/>
          <a:lstStyle/>
          <a:p>
            <a:endParaRPr/>
          </a:p>
        </p:txBody>
      </p:sp>
      <p:sp>
        <p:nvSpPr>
          <p:cNvPr id="238" name="Shape 238"/>
          <p:cNvSpPr>
            <a:spLocks noGrp="1"/>
          </p:cNvSpPr>
          <p:nvPr>
            <p:ph type="body" sz="quarter" idx="1"/>
          </p:nvPr>
        </p:nvSpPr>
        <p:spPr>
          <a:prstGeom prst="rect">
            <a:avLst/>
          </a:prstGeom>
        </p:spPr>
        <p:txBody>
          <a:bodyPr/>
          <a:lstStyle/>
          <a:p>
            <a:pPr>
              <a:defRPr sz="1200"/>
            </a:pPr>
            <a:r>
              <a:t>The spreading factor (SF) is a configuration parameter of the modulation techniques defined as the ratio between the symbol rate and chip rate. The number of chips per symbol is calculated as 2</a:t>
            </a:r>
            <a:r>
              <a:rPr baseline="31999"/>
              <a:t>SF</a:t>
            </a:r>
            <a:r>
              <a:t>, thus the SF tells “how much” the reference signal is spread in time; the higher the spreading factor the longer the transmission range but the lower the transmission rate; indeed, each increase in SF halves the transmission rate and, hence, doubles transmission duration and ultimately energy consumption; LoRa specifications define a discrete set of usable spreading factors from SF = 7 to SF = 12.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noRot="1" noChangeAspect="1"/>
          </p:cNvSpPr>
          <p:nvPr>
            <p:ph type="sldImg"/>
          </p:nvPr>
        </p:nvSpPr>
        <p:spPr>
          <a:prstGeom prst="rect">
            <a:avLst/>
          </a:prstGeom>
        </p:spPr>
        <p:txBody>
          <a:bodyPr/>
          <a:lstStyle/>
          <a:p>
            <a:endParaRPr/>
          </a:p>
        </p:txBody>
      </p:sp>
      <p:sp>
        <p:nvSpPr>
          <p:cNvPr id="255" name="Shape 255"/>
          <p:cNvSpPr>
            <a:spLocks noGrp="1"/>
          </p:cNvSpPr>
          <p:nvPr>
            <p:ph type="body" sz="quarter" idx="1"/>
          </p:nvPr>
        </p:nvSpPr>
        <p:spPr>
          <a:prstGeom prst="rect">
            <a:avLst/>
          </a:prstGeom>
        </p:spPr>
        <p:txBody>
          <a:bodyPr/>
          <a:lstStyle/>
          <a:p>
            <a:pPr>
              <a:defRPr sz="1200"/>
            </a:pPr>
            <a:r>
              <a:t>So if Tx power is high, the battery life will be shorter.</a:t>
            </a:r>
          </a:p>
          <a:p>
            <a:pPr>
              <a:defRPr sz="1200"/>
            </a:pPr>
            <a:endParaRPr/>
          </a:p>
          <a:p>
            <a:pPr>
              <a:defRPr sz="1200"/>
            </a:pPr>
            <a:r>
              <a:t>This is the Tx power, SF, and Range triangle. Note that Range and data-rate are directly affected by the SF. The Tx power is indirectly affected by the SF chosen. In a lower SF, the data rate can still be higher if a higher bandwidth is chosen. LoRaWAN supports bandwidths 125khz, 250khz and 500khz</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pPr>
              <a:defRPr sz="1200"/>
            </a:pPr>
            <a:r>
              <a:t>Chirp stands for 'Compressed High Intensity Radar Pulse’ . Chirp signals have constant amplitude and transmit whole bandwidth in a certain time. CSS is a technique that uses chirp signals in a wideband frequency</a:t>
            </a:r>
          </a:p>
          <a:p>
            <a:pPr>
              <a:defRPr sz="1200"/>
            </a:pPr>
            <a:r>
              <a:t>Frequency lowest to highest is up-chirp, highest to lowest is down-chirp</a:t>
            </a:r>
          </a:p>
          <a:p>
            <a:pPr>
              <a:defRPr sz="1200"/>
            </a:pPr>
            <a:endParaRPr/>
          </a:p>
          <a:p>
            <a:pPr>
              <a:defRPr sz="1200"/>
            </a:pPr>
            <a:r>
              <a:t>Doppler Effect is when the source of a wave is moving relative to an observer, and the observer receives a frequency different from the one that radiated by the source</a:t>
            </a:r>
          </a:p>
          <a:p>
            <a:pPr>
              <a:defRPr sz="1200"/>
            </a:pPr>
            <a:r>
              <a:t>It is defined as angular frequency shift divided by chirp rate. </a:t>
            </a:r>
          </a:p>
          <a:p>
            <a:pPr>
              <a:defRPr sz="1200"/>
            </a:pPr>
            <a:endParaRPr/>
          </a:p>
          <a:p>
            <a:pPr>
              <a:defRPr sz="1200"/>
            </a:pPr>
            <a:r>
              <a:t>Doppler Effect can also cause auto-correlation peak on the receiver, causing it to shift in time</a:t>
            </a:r>
          </a:p>
          <a:p>
            <a:pPr>
              <a:defRPr sz="1200"/>
            </a:pPr>
            <a:endParaRPr/>
          </a:p>
          <a:p>
            <a:pPr>
              <a:defRPr sz="1200"/>
            </a:pPr>
            <a:r>
              <a:t>Since chirp rate is high, time shift is minimized.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a:spLocks noGrp="1" noRot="1" noChangeAspect="1"/>
          </p:cNvSpPr>
          <p:nvPr>
            <p:ph type="sldImg"/>
          </p:nvPr>
        </p:nvSpPr>
        <p:spPr>
          <a:prstGeom prst="rect">
            <a:avLst/>
          </a:prstGeom>
        </p:spPr>
        <p:txBody>
          <a:bodyPr/>
          <a:lstStyle/>
          <a:p>
            <a:endParaRPr/>
          </a:p>
        </p:txBody>
      </p:sp>
      <p:sp>
        <p:nvSpPr>
          <p:cNvPr id="276" name="Shape 276"/>
          <p:cNvSpPr>
            <a:spLocks noGrp="1"/>
          </p:cNvSpPr>
          <p:nvPr>
            <p:ph type="body" sz="quarter" idx="1"/>
          </p:nvPr>
        </p:nvSpPr>
        <p:spPr>
          <a:prstGeom prst="rect">
            <a:avLst/>
          </a:prstGeom>
        </p:spPr>
        <p:txBody>
          <a:bodyPr/>
          <a:lstStyle/>
          <a:p>
            <a:pPr>
              <a:defRPr sz="1200"/>
            </a:pPr>
            <a:r>
              <a:t>LoRaWAN uses star topology. All end-nodes can only communicate with a gateway. They do not have inter-end-nodes communication system. While this reduced the possible range, it maintains the battery life because there is less complexity. </a:t>
            </a:r>
          </a:p>
          <a:p>
            <a:pPr>
              <a:defRPr sz="1200"/>
            </a:pPr>
            <a:endParaRPr/>
          </a:p>
          <a:p>
            <a:pPr>
              <a:defRPr sz="1200"/>
            </a:pPr>
            <a:r>
              <a:t>On the other hand, in a mesh topology, individual end-nodes can communicate amongst each to forward the message to another component in the system. It increases range but adds complexity to the system which ultimately reduces battery life. It reduces battery lifetime as nodes receive and forward information from other nodes that is likely irrelevant for them </a:t>
            </a:r>
          </a:p>
          <a:p>
            <a:pPr>
              <a:defRPr sz="1200"/>
            </a:pPr>
            <a:endParaRPr/>
          </a:p>
          <a:p>
            <a:pPr>
              <a:defRPr sz="1200"/>
            </a:pPr>
            <a:r>
              <a:t>Long range star architecture makes the most sense for preserving battery lifetime when long-range connectivity can be achieved – which we can get with LoRaWAN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a:spLocks noGrp="1" noRot="1" noChangeAspect="1"/>
          </p:cNvSpPr>
          <p:nvPr>
            <p:ph type="sldImg"/>
          </p:nvPr>
        </p:nvSpPr>
        <p:spPr>
          <a:prstGeom prst="rect">
            <a:avLst/>
          </a:prstGeom>
        </p:spPr>
        <p:txBody>
          <a:bodyPr/>
          <a:lstStyle/>
          <a:p>
            <a:endParaRPr/>
          </a:p>
        </p:txBody>
      </p:sp>
      <p:sp>
        <p:nvSpPr>
          <p:cNvPr id="284" name="Shape 284"/>
          <p:cNvSpPr>
            <a:spLocks noGrp="1"/>
          </p:cNvSpPr>
          <p:nvPr>
            <p:ph type="body" sz="quarter" idx="1"/>
          </p:nvPr>
        </p:nvSpPr>
        <p:spPr>
          <a:prstGeom prst="rect">
            <a:avLst/>
          </a:prstGeom>
        </p:spPr>
        <p:txBody>
          <a:bodyPr/>
          <a:lstStyle/>
          <a:p>
            <a:pPr>
              <a:defRPr sz="1200"/>
            </a:pPr>
            <a:r>
              <a:t>Interestingly, end-nodes are not attached to a single gateway unlike Zigbee, and they also don’t need to wake up and synchronize themselves as they would need to in WiMAX. Since all end-nodes can connect to all gateway’s in a given system, it makes the whole ecosystem much more modular.</a:t>
            </a:r>
          </a:p>
          <a:p>
            <a:pPr marL="285749" indent="-285749">
              <a:buSzPct val="100000"/>
              <a:buChar char="-"/>
              <a:defRPr sz="1200"/>
            </a:pPr>
            <a:r>
              <a:t>Adds redundancy</a:t>
            </a:r>
          </a:p>
          <a:p>
            <a:pPr marL="285749" indent="-285749">
              <a:buSzPct val="100000"/>
              <a:buChar char="-"/>
              <a:defRPr sz="1200"/>
            </a:pPr>
            <a:r>
              <a:t>Allows truly mobile sensors to retain battery-life</a:t>
            </a:r>
          </a:p>
          <a:p>
            <a:pPr marL="285749" indent="-285749">
              <a:buSzPct val="100000"/>
              <a:buChar char="-"/>
              <a:defRPr sz="1200"/>
            </a:pPr>
            <a:r>
              <a:t>Opens up opportunity for more application in smart-grids</a:t>
            </a:r>
          </a:p>
          <a:p>
            <a:pPr marL="285749" indent="-285749">
              <a:buSzPct val="100000"/>
              <a:buChar char="-"/>
              <a:defRPr sz="1200"/>
            </a:pPr>
            <a:r>
              <a:t>Finally:</a:t>
            </a:r>
          </a:p>
          <a:p>
            <a:pPr marL="895334" lvl="1" indent="-285750">
              <a:buSzPct val="100000"/>
              <a:buChar char="-"/>
              <a:defRPr sz="1200"/>
            </a:pPr>
            <a:r>
              <a:t>A whole smart-grid ecosystem can be created where every primary devices (appliances directly connected to the grid) and tertiary devices (devices indirectly connected to the grid, portable ones) can connect to and pass on information about their status. </a:t>
            </a:r>
          </a:p>
          <a:p>
            <a:pPr marL="895334" lvl="1" indent="-285750">
              <a:buSzPct val="100000"/>
              <a:buChar char="-"/>
              <a:defRPr sz="1200"/>
            </a:pPr>
            <a:r>
              <a:t>A mobile car update the gateway about it status of charge and hourly data over a period of time can be analyzed by a neural net to automatically predict and prepare the grid</a:t>
            </a:r>
          </a:p>
          <a:p>
            <a:pPr marL="285749" indent="-285749">
              <a:buSzPct val="100000"/>
              <a:buChar char="-"/>
              <a:defRPr sz="1200"/>
            </a:pPr>
            <a:r>
              <a:t>Having a mobile long range sensor opens up a lot of possibilities, and it is one of the reasons why we would benefit more in the long-term by having s widespread LoRaWAN network</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Shape 291"/>
          <p:cNvSpPr>
            <a:spLocks noGrp="1" noRot="1" noChangeAspect="1"/>
          </p:cNvSpPr>
          <p:nvPr>
            <p:ph type="sldImg"/>
          </p:nvPr>
        </p:nvSpPr>
        <p:spPr>
          <a:xfrm>
            <a:off x="381000" y="685800"/>
            <a:ext cx="6096000" cy="3429000"/>
          </a:xfrm>
          <a:prstGeom prst="rect">
            <a:avLst/>
          </a:prstGeom>
        </p:spPr>
        <p:txBody>
          <a:bodyPr/>
          <a:lstStyle/>
          <a:p>
            <a:endParaRPr/>
          </a:p>
        </p:txBody>
      </p:sp>
      <p:sp>
        <p:nvSpPr>
          <p:cNvPr id="292" name="Shape 292"/>
          <p:cNvSpPr>
            <a:spLocks noGrp="1"/>
          </p:cNvSpPr>
          <p:nvPr>
            <p:ph type="body" sz="quarter" idx="1"/>
          </p:nvPr>
        </p:nvSpPr>
        <p:spPr>
          <a:prstGeom prst="rect">
            <a:avLst/>
          </a:prstGeom>
        </p:spPr>
        <p:txBody>
          <a:bodyPr/>
          <a:lstStyle/>
          <a:p>
            <a:r>
              <a:t>To summarize, smart-grids should fully utilize any communications backhaul. We can create an entire ecosystem of devices powered by the grid instead of just having a connected power grid.</a:t>
            </a:r>
          </a:p>
          <a:p>
            <a:endParaRPr/>
          </a:p>
          <a:p>
            <a:r>
              <a:t>LoRaWAN is an excellent candidate for this application. These characteristics along with a gateway-agnostic approach streamlines a future ecosystem of smart-connected devices to grid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Shape 304"/>
          <p:cNvSpPr>
            <a:spLocks noGrp="1" noRot="1" noChangeAspect="1"/>
          </p:cNvSpPr>
          <p:nvPr>
            <p:ph type="sldImg"/>
          </p:nvPr>
        </p:nvSpPr>
        <p:spPr>
          <a:prstGeom prst="rect">
            <a:avLst/>
          </a:prstGeom>
        </p:spPr>
        <p:txBody>
          <a:bodyPr/>
          <a:lstStyle/>
          <a:p>
            <a:endParaRPr/>
          </a:p>
        </p:txBody>
      </p:sp>
      <p:sp>
        <p:nvSpPr>
          <p:cNvPr id="305" name="Shape 305"/>
          <p:cNvSpPr>
            <a:spLocks noGrp="1"/>
          </p:cNvSpPr>
          <p:nvPr>
            <p:ph type="body" sz="quarter" idx="1"/>
          </p:nvPr>
        </p:nvSpPr>
        <p:spPr>
          <a:prstGeom prst="rect">
            <a:avLst/>
          </a:prstGeom>
        </p:spPr>
        <p:txBody>
          <a:bodyPr/>
          <a:lstStyle>
            <a:lvl1pPr>
              <a:defRPr sz="1200"/>
            </a:lvl1pPr>
          </a:lstStyle>
          <a:p>
            <a:r>
              <a:t>I would be happy to take any questions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lvl1pPr>
              <a:defRPr sz="1200"/>
            </a:lvl1pPr>
          </a:lstStyle>
          <a:p>
            <a:r>
              <a:t>Before we dive in deeper to the communication protocols, let’s talk about what’s on the agenda for today. We start by understanding the conventional grid, and how it compares to a smart-grid. We will then look at LoRaWAN as a protocol that can be used in a smart-grid. Some closing thoughts and some take-aways followed by questions.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p:cNvSpPr>
            <a:spLocks noGrp="1" noRot="1" noChangeAspect="1"/>
          </p:cNvSpPr>
          <p:nvPr>
            <p:ph type="sldImg"/>
          </p:nvPr>
        </p:nvSpPr>
        <p:spPr>
          <a:prstGeom prst="rect">
            <a:avLst/>
          </a:prstGeom>
        </p:spPr>
        <p:txBody>
          <a:bodyPr/>
          <a:lstStyle/>
          <a:p>
            <a:endParaRPr/>
          </a:p>
        </p:txBody>
      </p:sp>
      <p:sp>
        <p:nvSpPr>
          <p:cNvPr id="164" name="Shape 164"/>
          <p:cNvSpPr>
            <a:spLocks noGrp="1"/>
          </p:cNvSpPr>
          <p:nvPr>
            <p:ph type="body" sz="quarter" idx="1"/>
          </p:nvPr>
        </p:nvSpPr>
        <p:spPr>
          <a:prstGeom prst="rect">
            <a:avLst/>
          </a:prstGeom>
        </p:spPr>
        <p:txBody>
          <a:bodyPr/>
          <a:lstStyle/>
          <a:p>
            <a:pPr>
              <a:defRPr sz="1200"/>
            </a:pPr>
            <a:r>
              <a:t>• Designed in the 19230s as Sean mentioned on Monday, designed to cover small area that we have since scaled to cover the whole country. The system is not transparent and is basically only working on how we program it instead of dynamically based on information. That is why we require extensive planning and maintenance to maintain the grid.</a:t>
            </a:r>
          </a:p>
          <a:p>
            <a:pPr>
              <a:defRPr sz="1200"/>
            </a:pPr>
            <a:endParaRPr/>
          </a:p>
          <a:p>
            <a:pPr>
              <a:defRPr sz="1200"/>
            </a:pPr>
            <a:r>
              <a:t>• The legacy grid was built on a principle of unidirectional power flow from the main power plants (that use fossil fuels such as coal, gas and nuclear materials) to the consumers, through the transmission and distribution networks</a:t>
            </a:r>
          </a:p>
          <a:p>
            <a:pPr>
              <a:defRPr sz="1200"/>
            </a:pPr>
            <a:endParaRPr/>
          </a:p>
          <a:p>
            <a:pPr>
              <a:defRPr sz="1200"/>
            </a:pPr>
            <a:r>
              <a:t>• Furthermore, the legacy grid suffers lack of automated analysis, slow response to quickly changing load, limited control and poor coordination between generated and consumed energy. Dr. Burke has continually mentioned over the past 8 weeks of the semester about how adding electric vehicles to the current infrastructure is game-changing. Electric Vehicles consume more power than a regular household appliance, and everybody likes to plug in their cars between 5pm to 7pm as soon as they get home. This is a massive power draw and it has the ability to de-stabilize the whole system. De-stabilization leads to blackouts because our current system cannot react fast enough. The problem compounds. This is exactly what we have been discussing throughout the semester.</a:t>
            </a:r>
          </a:p>
          <a:p>
            <a:pPr>
              <a:defRPr sz="1200"/>
            </a:pPr>
            <a:endParaRPr/>
          </a:p>
          <a:p>
            <a:pPr>
              <a:defRPr sz="1200"/>
            </a:pPr>
            <a:r>
              <a:t>This resulted in several major blackouts in the past decades.</a:t>
            </a:r>
          </a:p>
          <a:p>
            <a:pPr>
              <a:defRPr sz="1200"/>
            </a:pPr>
            <a:endParaRPr/>
          </a:p>
          <a:p>
            <a:pPr>
              <a:defRPr sz="1200"/>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pPr>
              <a:defRPr sz="1200"/>
            </a:pPr>
            <a:r>
              <a:t>Lets start by saying that the term “Smart Grid” is more of a market term than a technical one. Pseudo-technically, a “smart-grid” will fully exploit the communications network to cost-efficiently integrate the actions of all direct and indirect users of the load sources, while maintaining low losses and high levels of quality. (Bucher pg. 1)</a:t>
            </a:r>
          </a:p>
          <a:p>
            <a:pPr>
              <a:defRPr sz="1200"/>
            </a:pPr>
            <a:endParaRPr/>
          </a:p>
          <a:p>
            <a:pPr>
              <a:defRPr sz="1200"/>
            </a:pPr>
            <a:r>
              <a:t>• Smart grids primarily use renewables like Solar, Wind, etc and a usually more “de-centralized”. Combined with grid-scale battery storage, they can provide real-time stabilization to any sudden load changes in a grid</a:t>
            </a:r>
          </a:p>
          <a:p>
            <a:pPr>
              <a:defRPr sz="1200"/>
            </a:pPr>
            <a:r>
              <a:t>• Smart-grids also facilitate bi-directional information. So things like an electric car charger at a grocery store could tell a central server that there’s greater load at a location, allowing the algorithms to dynamically manage load and turn off/on power sources</a:t>
            </a:r>
          </a:p>
          <a:p>
            <a:pPr marL="120315" indent="-120315">
              <a:buSzPct val="100000"/>
              <a:buChar char="•"/>
              <a:defRPr sz="1200"/>
            </a:pPr>
            <a:r>
              <a:t>It is a complete software-hardware integration </a:t>
            </a:r>
          </a:p>
          <a:p>
            <a:pPr>
              <a:defRPr sz="1200"/>
            </a:pPr>
            <a:endParaRPr/>
          </a:p>
          <a:p>
            <a:pPr>
              <a:defRPr sz="1200"/>
            </a:pPr>
            <a:r>
              <a:t>It can monitor real-time scenarios and  forecast operational condition of the grid, diagnose faults and improve system reliability</a:t>
            </a:r>
          </a:p>
          <a:p>
            <a:pPr>
              <a:defRPr sz="1200"/>
            </a:pPr>
            <a:r>
              <a:t>Interactive, dynamic and real-time pricing instead of at “fixed” off-peak or peak hours. Real-time usage tracking for the user</a:t>
            </a:r>
          </a:p>
          <a:p>
            <a:pPr>
              <a:defRPr sz="1200"/>
            </a:pPr>
            <a:r>
              <a:t>Economical resource allocation, and supports “plug-and-play” adding of more energy sources that are renewable. Decentralized.</a:t>
            </a:r>
          </a:p>
          <a:p>
            <a:pPr>
              <a:defRPr sz="1200"/>
            </a:pPr>
            <a:endParaRPr/>
          </a:p>
          <a:p>
            <a:pPr>
              <a:defRPr sz="1200"/>
            </a:pPr>
            <a:r>
              <a:t>• Examples:</a:t>
            </a:r>
          </a:p>
          <a:p>
            <a:pPr>
              <a:defRPr sz="1200"/>
            </a:pPr>
            <a:r>
              <a:t>• Meters. Meters can always remain connected to the central server and can provide real-time information to the user and the utility. There could be sensors on all major appliances (high-power consuming) that report the status back to the utility to fine tune power. From our discussion from Monday after Sean’s presentation, these sensors can report back how much inductive power is being  used in the home system.</a:t>
            </a:r>
          </a:p>
          <a:p>
            <a:pPr>
              <a:defRPr sz="1200"/>
            </a:pPr>
            <a:r>
              <a:t>• Status of power generations components. Status of faults in the transmission line. The utility can send commands to temporarily lower the EV charge-rate as a potential way of offering savings to the customer. </a:t>
            </a:r>
          </a:p>
          <a:p>
            <a:pPr>
              <a:defRPr sz="1200"/>
            </a:pPr>
            <a:r>
              <a:t>• Advantages of a wireless structure as compared to a wired one –– much easier to scale</a:t>
            </a:r>
          </a:p>
          <a:p>
            <a:pPr marL="120315" indent="-120315">
              <a:buSzPct val="100000"/>
              <a:buChar char="•"/>
              <a:defRPr sz="1200"/>
            </a:pPr>
            <a:r>
              <a:t>Biggest of all, with all these sensors reporting back, we can perform advanced data-analytics and start training a Neural Net using Machine Learning to better understand how the power generation needs to be optimized in a given area. </a:t>
            </a:r>
          </a:p>
          <a:p>
            <a:pPr>
              <a:defRPr sz="1200"/>
            </a:pPr>
            <a:endParaRPr/>
          </a:p>
          <a:p>
            <a:pPr>
              <a:defRPr sz="1200"/>
            </a:pPr>
            <a:r>
              <a:t>That’s about it for Smart-Grids and why they are better for us</a:t>
            </a:r>
          </a:p>
          <a:p>
            <a:pPr>
              <a:defRPr sz="1200"/>
            </a:pPr>
            <a:endParaRPr/>
          </a:p>
          <a:p>
            <a:pPr>
              <a:defRPr sz="1200"/>
            </a:pPr>
            <a:endParaRPr/>
          </a:p>
          <a:p>
            <a:pPr>
              <a:defRPr sz="1200"/>
            </a:pPr>
            <a:endParaRPr/>
          </a:p>
          <a:p>
            <a:pPr>
              <a:defRPr sz="1200"/>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noRot="1" noChangeAspect="1"/>
          </p:cNvSpPr>
          <p:nvPr>
            <p:ph type="sldImg"/>
          </p:nvPr>
        </p:nvSpPr>
        <p:spPr>
          <a:prstGeom prst="rect">
            <a:avLst/>
          </a:prstGeom>
        </p:spPr>
        <p:txBody>
          <a:bodyPr/>
          <a:lstStyle/>
          <a:p>
            <a:endParaRPr/>
          </a:p>
        </p:txBody>
      </p:sp>
      <p:sp>
        <p:nvSpPr>
          <p:cNvPr id="182" name="Shape 182"/>
          <p:cNvSpPr>
            <a:spLocks noGrp="1"/>
          </p:cNvSpPr>
          <p:nvPr>
            <p:ph type="body" sz="quarter" idx="1"/>
          </p:nvPr>
        </p:nvSpPr>
        <p:spPr>
          <a:prstGeom prst="rect">
            <a:avLst/>
          </a:prstGeom>
        </p:spPr>
        <p:txBody>
          <a:bodyPr/>
          <a:lstStyle/>
          <a:p>
            <a:pPr>
              <a:defRPr sz="1200"/>
            </a:pPr>
            <a:r>
              <a:t>One thing I haven’t said explicitly, but I have mentioned implicitly a lot is.. Communication. A smart-grid requires a massive backbone communication network. </a:t>
            </a:r>
          </a:p>
          <a:p>
            <a:pPr>
              <a:defRPr sz="1200"/>
            </a:pPr>
            <a:endParaRPr/>
          </a:p>
          <a:p>
            <a:pPr>
              <a:defRPr sz="1200"/>
            </a:pPr>
            <a:r>
              <a:t>In the previous slide, we spoke about a two-way communications network that serves as a backbone of a communications network. Here, we see it represented visually. Everything is connected to each other, and there is a central server that is controlling all the resources according to the data obtained by the sensors. </a:t>
            </a:r>
          </a:p>
          <a:p>
            <a:pPr>
              <a:defRPr sz="1200"/>
            </a:pPr>
            <a:endParaRPr/>
          </a:p>
          <a:p>
            <a:pPr>
              <a:defRPr sz="1200"/>
            </a:pPr>
            <a:r>
              <a:t>To do all this communication, we need a communications network. Although my presentation has a focus on a particular communication protocol, I would like to briefly mention a couple which are also in active consideration.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noRot="1" noChangeAspect="1"/>
          </p:cNvSpPr>
          <p:nvPr>
            <p:ph type="sldImg"/>
          </p:nvPr>
        </p:nvSpPr>
        <p:spPr>
          <a:prstGeom prst="rect">
            <a:avLst/>
          </a:prstGeom>
        </p:spPr>
        <p:txBody>
          <a:bodyPr/>
          <a:lstStyle/>
          <a:p>
            <a:endParaRPr/>
          </a:p>
        </p:txBody>
      </p:sp>
      <p:sp>
        <p:nvSpPr>
          <p:cNvPr id="198" name="Shape 198"/>
          <p:cNvSpPr>
            <a:spLocks noGrp="1"/>
          </p:cNvSpPr>
          <p:nvPr>
            <p:ph type="body" sz="quarter" idx="1"/>
          </p:nvPr>
        </p:nvSpPr>
        <p:spPr>
          <a:prstGeom prst="rect">
            <a:avLst/>
          </a:prstGeom>
        </p:spPr>
        <p:txBody>
          <a:bodyPr/>
          <a:lstStyle/>
          <a:p>
            <a:pPr>
              <a:defRPr sz="1200"/>
            </a:pPr>
            <a:r>
              <a:t>ZigBee</a:t>
            </a:r>
          </a:p>
          <a:p>
            <a:pPr>
              <a:defRPr sz="1200"/>
            </a:pPr>
            <a:r>
              <a:t>• based on an IEEE 802.15 standard</a:t>
            </a:r>
          </a:p>
          <a:p>
            <a:pPr>
              <a:defRPr sz="1200"/>
            </a:pPr>
            <a:r>
              <a:t>• up to 60000 devices to its network</a:t>
            </a:r>
          </a:p>
          <a:p>
            <a:pPr>
              <a:defRPr sz="1200"/>
            </a:pPr>
            <a:r>
              <a:t>• data rate up to 250bps</a:t>
            </a:r>
          </a:p>
          <a:p>
            <a:pPr>
              <a:defRPr sz="1200"/>
            </a:pPr>
            <a:r>
              <a:t>• Medium battery life, small memory, low processing rate</a:t>
            </a:r>
          </a:p>
          <a:p>
            <a:pPr>
              <a:defRPr sz="1200"/>
            </a:pPr>
            <a:r>
              <a:t>• since it operates on 2.4ghz, prone to interference from Wifi networks/Bluetooth due to same frequencies</a:t>
            </a:r>
          </a:p>
          <a:p>
            <a:pPr>
              <a:defRPr sz="1200"/>
            </a:pPr>
            <a:r>
              <a:t>• interference detection schemes are possible, but they affect battery life</a:t>
            </a:r>
          </a:p>
          <a:p>
            <a:pPr>
              <a:defRPr sz="1200"/>
            </a:pPr>
            <a:endParaRPr/>
          </a:p>
          <a:p>
            <a:pPr>
              <a:defRPr sz="1200"/>
            </a:pPr>
            <a:r>
              <a:t>WiMAX</a:t>
            </a:r>
          </a:p>
          <a:p>
            <a:pPr>
              <a:defRPr sz="1200"/>
            </a:pPr>
            <a:r>
              <a:t>• IEEE 802.16 standard</a:t>
            </a:r>
          </a:p>
          <a:p>
            <a:pPr>
              <a:defRPr sz="1200"/>
            </a:pPr>
            <a:r>
              <a:t>• Cellular network similar to those above so there is already a well-established network. Easier to deploy in a developed country</a:t>
            </a:r>
          </a:p>
          <a:p>
            <a:pPr>
              <a:defRPr sz="1200"/>
            </a:pPr>
            <a:r>
              <a:t>• Very high data rate (up to 75mbps)</a:t>
            </a:r>
          </a:p>
          <a:p>
            <a:pPr>
              <a:defRPr sz="1200"/>
            </a:pPr>
            <a:r>
              <a:t>• Battery life is very short due to it being a cellular network</a:t>
            </a:r>
          </a:p>
          <a:p>
            <a:pPr>
              <a:defRPr sz="1200"/>
            </a:pPr>
            <a:r>
              <a:t>• For those of you who followed this in 2011-2015 — it was touted as a long range wifi replacement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a:spLocks noGrp="1" noRot="1" noChangeAspect="1"/>
          </p:cNvSpPr>
          <p:nvPr>
            <p:ph type="sldImg"/>
          </p:nvPr>
        </p:nvSpPr>
        <p:spPr>
          <a:prstGeom prst="rect">
            <a:avLst/>
          </a:prstGeom>
        </p:spPr>
        <p:txBody>
          <a:bodyPr/>
          <a:lstStyle/>
          <a:p>
            <a:endParaRPr/>
          </a:p>
        </p:txBody>
      </p:sp>
      <p:sp>
        <p:nvSpPr>
          <p:cNvPr id="205" name="Shape 205"/>
          <p:cNvSpPr>
            <a:spLocks noGrp="1"/>
          </p:cNvSpPr>
          <p:nvPr>
            <p:ph type="body" sz="quarter" idx="1"/>
          </p:nvPr>
        </p:nvSpPr>
        <p:spPr>
          <a:prstGeom prst="rect">
            <a:avLst/>
          </a:prstGeom>
        </p:spPr>
        <p:txBody>
          <a:bodyPr/>
          <a:lstStyle/>
          <a:p>
            <a:pPr>
              <a:defRPr sz="1200"/>
            </a:pPr>
            <a:r>
              <a:t>I purposely held off on introducing this just yet, including completing the acronym for you guys. The acronym will fit in the understanding better now that the basis of this presentation is clear.</a:t>
            </a:r>
          </a:p>
          <a:p>
            <a:pPr>
              <a:defRPr sz="1200"/>
            </a:pPr>
            <a:endParaRPr/>
          </a:p>
          <a:p>
            <a:pPr>
              <a:defRPr sz="1200"/>
            </a:pPr>
            <a:r>
              <a:t>LoRaWAN uses license-free Industrial, Scientific, and Medical (ISM) bands which are free to use for anybody without paying any fees. Great examples here are Bluetooth and Wifi, which is used at 2.4Ghz and 5Ghz range around the world. LoRaWAN uses different frequencies around the world (NA, EU, AU, ASIA). All of them are under 1Ghz so shorter frequencies lead to a larger range. </a:t>
            </a:r>
          </a:p>
          <a:p>
            <a:pPr>
              <a:defRPr sz="1200"/>
            </a:pPr>
            <a:endParaRPr/>
          </a:p>
          <a:p>
            <a:pPr>
              <a:defRPr sz="1200"/>
            </a:pPr>
            <a:r>
              <a:t>It is also primarily ALOHA based, which we will talk about later. Listen Before Talk is a recent implementation that improves the amount of collisions in the network which will also be discussed with ALOHA.</a:t>
            </a:r>
          </a:p>
          <a:p>
            <a:pPr>
              <a:defRPr sz="1200"/>
            </a:pPr>
            <a:endParaRPr/>
          </a:p>
          <a:p>
            <a:pPr>
              <a:defRPr sz="1200"/>
            </a:pPr>
            <a:r>
              <a:t>It has a very long range, up to 30 miles or hundreds of square miles. Entire cities can easily be covered. It also has ultra high battery life, at up to 8 years depending on the mode it is used in.</a:t>
            </a:r>
          </a:p>
          <a:p>
            <a:pPr>
              <a:defRPr sz="1200"/>
            </a:pPr>
            <a:endParaRPr/>
          </a:p>
          <a:p>
            <a:pPr>
              <a:defRPr sz="1200"/>
            </a:pPr>
            <a:r>
              <a:t>CSS and star topology both improve battery life and range, and we will discuss them in detail later.</a:t>
            </a:r>
          </a:p>
          <a:p>
            <a:pPr>
              <a:defRPr sz="1200"/>
            </a:pPr>
            <a:endParaRPr/>
          </a:p>
          <a:p>
            <a:pPr>
              <a:defRPr sz="1200"/>
            </a:pPr>
            <a:r>
              <a:t>The link budget, typically given in decibels (dB), is the primary factor in determining the range in a given environment and it is the highest for LoRaWAN</a:t>
            </a:r>
          </a:p>
          <a:p>
            <a:pPr>
              <a:defRPr sz="1200"/>
            </a:pPr>
            <a:endParaRPr/>
          </a:p>
          <a:p>
            <a:pPr>
              <a:defRPr sz="1200"/>
            </a:pPr>
            <a:r>
              <a:t>Let’s talk about these technical details and let’s by talking about ALOHA and LBT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prstGeom prst="rect">
            <a:avLst/>
          </a:prstGeom>
        </p:spPr>
        <p:txBody>
          <a:bodyPr/>
          <a:lstStyle/>
          <a:p>
            <a:endParaRPr/>
          </a:p>
        </p:txBody>
      </p:sp>
      <p:sp>
        <p:nvSpPr>
          <p:cNvPr id="211" name="Shape 211"/>
          <p:cNvSpPr>
            <a:spLocks noGrp="1"/>
          </p:cNvSpPr>
          <p:nvPr>
            <p:ph type="body" sz="quarter" idx="1"/>
          </p:nvPr>
        </p:nvSpPr>
        <p:spPr>
          <a:prstGeom prst="rect">
            <a:avLst/>
          </a:prstGeom>
        </p:spPr>
        <p:txBody>
          <a:bodyPr/>
          <a:lstStyle/>
          <a:p>
            <a:pPr>
              <a:defRPr sz="1200"/>
            </a:pPr>
            <a:r>
              <a:t>ALOHA </a:t>
            </a:r>
          </a:p>
          <a:p>
            <a:pPr>
              <a:defRPr sz="1200"/>
            </a:pPr>
            <a:r>
              <a:t>Pure Aloha: The device just sends whenever it has it scheduled to So in the case of Class A devices, it would just send the data whenever it wants to</a:t>
            </a:r>
          </a:p>
          <a:p>
            <a:pPr>
              <a:defRPr sz="1200"/>
            </a:pPr>
            <a:r>
              <a:t>	Think of it like you are talking to someone else and he/she just starts speaking whenever they want to. You’ll tolerate it. But what happens when 100 others in the same room do the same thing? The quality goes down and there’s too much “noise” -- likewise happens in network communications. There are lots of collisions and lost packets.</a:t>
            </a:r>
          </a:p>
          <a:p>
            <a:pPr>
              <a:defRPr sz="1200"/>
            </a:pPr>
            <a:r>
              <a:t>Slotted Aloha: devices can only send frames in assigned slots. If the packet is lost or if the device is unable to send the frame, it must wait till the next slot. LoRaWAN uses both.</a:t>
            </a:r>
          </a:p>
          <a:p>
            <a:pPr>
              <a:defRPr sz="1200"/>
            </a:pPr>
            <a:endParaRPr/>
          </a:p>
          <a:p>
            <a:pPr>
              <a:defRPr sz="1200"/>
            </a:pPr>
            <a:r>
              <a:t>Listen Before Talk</a:t>
            </a:r>
          </a:p>
          <a:p>
            <a:pPr>
              <a:defRPr sz="1200"/>
            </a:pPr>
            <a:r>
              <a:t>LBT makes it possible for other users to share a common channel. When LBT is enabled, the device will check that the channel is available before transmitting a packet.</a:t>
            </a:r>
          </a:p>
          <a:p>
            <a:pPr>
              <a:defRPr sz="1200"/>
            </a:pPr>
            <a:r>
              <a:t>If m_max is exceeded due to repeated collisions, then the message is discarded and then device waits for the next uplink window</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a:spLocks noGrp="1" noRot="1" noChangeAspect="1"/>
          </p:cNvSpPr>
          <p:nvPr>
            <p:ph type="sldImg"/>
          </p:nvPr>
        </p:nvSpPr>
        <p:spPr>
          <a:prstGeom prst="rect">
            <a:avLst/>
          </a:prstGeom>
        </p:spPr>
        <p:txBody>
          <a:bodyPr/>
          <a:lstStyle/>
          <a:p>
            <a:endParaRPr/>
          </a:p>
        </p:txBody>
      </p:sp>
      <p:sp>
        <p:nvSpPr>
          <p:cNvPr id="217" name="Shape 217"/>
          <p:cNvSpPr>
            <a:spLocks noGrp="1"/>
          </p:cNvSpPr>
          <p:nvPr>
            <p:ph type="body" sz="quarter" idx="1"/>
          </p:nvPr>
        </p:nvSpPr>
        <p:spPr>
          <a:prstGeom prst="rect">
            <a:avLst/>
          </a:prstGeom>
        </p:spPr>
        <p:txBody>
          <a:bodyPr/>
          <a:lstStyle/>
          <a:p>
            <a:pPr>
              <a:defRPr sz="1200"/>
            </a:pPr>
            <a:r>
              <a:t>NA: Dedicated uplink and downlink channels</a:t>
            </a:r>
          </a:p>
          <a:p>
            <a:pPr>
              <a:defRPr sz="1200"/>
            </a:pPr>
            <a:r>
              <a:t>EU: Common uplink and downlink channels, duty cycle limitation. Essentially devs need to be more careful with their payloads in EU. LBT helps avoid interference and congestion in EU</a:t>
            </a:r>
          </a:p>
          <a:p>
            <a:pPr>
              <a:defRPr sz="1200"/>
            </a:pPr>
            <a:r>
              <a:t>AU: Similar to US, uplink frequencies are a little higher since it starts at 915Mhz instead of 902Mhz</a:t>
            </a:r>
          </a:p>
          <a:p>
            <a:pPr>
              <a:defRPr sz="1200"/>
            </a:pPr>
            <a:r>
              <a:t>ASIA: Korea, Japan, China, and India are still in process of defining the frequencies they would like to give to LoRaWAN.</a:t>
            </a:r>
          </a:p>
          <a:p>
            <a:pPr>
              <a:defRPr sz="1200"/>
            </a:pPr>
            <a:r>
              <a:t>China is leaning towards 700Mhz and 500Mhz, some channels blocked for their electric utility and not available for public use</a:t>
            </a:r>
          </a:p>
          <a:p>
            <a:pPr>
              <a:defRPr sz="1200"/>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White">
    <p:spTree>
      <p:nvGrpSpPr>
        <p:cNvPr id="1" name=""/>
        <p:cNvGrpSpPr/>
        <p:nvPr/>
      </p:nvGrpSpPr>
      <p:grpSpPr>
        <a:xfrm>
          <a:off x="0" y="0"/>
          <a:ext cx="0" cy="0"/>
          <a:chOff x="0" y="0"/>
          <a:chExt cx="0" cy="0"/>
        </a:xfrm>
      </p:grpSpPr>
      <p:grpSp>
        <p:nvGrpSpPr>
          <p:cNvPr id="18" name="Rectangle 6"/>
          <p:cNvGrpSpPr/>
          <p:nvPr/>
        </p:nvGrpSpPr>
        <p:grpSpPr>
          <a:xfrm>
            <a:off x="268636" y="0"/>
            <a:ext cx="11696059" cy="6858000"/>
            <a:chOff x="0" y="0"/>
            <a:chExt cx="11696058" cy="6858000"/>
          </a:xfrm>
        </p:grpSpPr>
        <p:sp>
          <p:nvSpPr>
            <p:cNvPr id="16" name="Rectangle"/>
            <p:cNvSpPr/>
            <p:nvPr/>
          </p:nvSpPr>
          <p:spPr>
            <a:xfrm>
              <a:off x="-1" y="0"/>
              <a:ext cx="11696059" cy="6858000"/>
            </a:xfrm>
            <a:prstGeom prst="rect">
              <a:avLst/>
            </a:prstGeom>
            <a:solidFill>
              <a:srgbClr val="FFFFFF"/>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Arial"/>
                </a:defRPr>
              </a:pPr>
              <a:endParaRPr/>
            </a:p>
          </p:txBody>
        </p:sp>
        <p:sp>
          <p:nvSpPr>
            <p:cNvPr id="17" name="‘-"/>
            <p:cNvSpPr txBox="1"/>
            <p:nvPr/>
          </p:nvSpPr>
          <p:spPr>
            <a:xfrm>
              <a:off x="45719" y="3210464"/>
              <a:ext cx="11604618" cy="43706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lvl="6" indent="2743131" algn="ctr">
                <a:defRPr sz="2400">
                  <a:solidFill>
                    <a:srgbClr val="FFFFFF"/>
                  </a:solidFill>
                  <a:latin typeface="+mn-lt"/>
                  <a:ea typeface="+mn-ea"/>
                  <a:cs typeface="+mn-cs"/>
                  <a:sym typeface="Arial"/>
                </a:defRPr>
              </a:pPr>
              <a:r>
                <a:t>‘-</a:t>
              </a:r>
            </a:p>
          </p:txBody>
        </p:sp>
      </p:grpSp>
      <p:pic>
        <p:nvPicPr>
          <p:cNvPr id="19" name="Picture 13" descr="Picture 13"/>
          <p:cNvPicPr>
            <a:picLocks noChangeAspect="1"/>
          </p:cNvPicPr>
          <p:nvPr/>
        </p:nvPicPr>
        <p:blipFill>
          <a:blip r:embed="rId2"/>
          <a:stretch>
            <a:fillRect/>
          </a:stretch>
        </p:blipFill>
        <p:spPr>
          <a:xfrm>
            <a:off x="-3" y="0"/>
            <a:ext cx="12188953" cy="6857998"/>
          </a:xfrm>
          <a:prstGeom prst="rect">
            <a:avLst/>
          </a:prstGeom>
          <a:ln w="12700">
            <a:miter lim="400000"/>
          </a:ln>
        </p:spPr>
      </p:pic>
      <p:pic>
        <p:nvPicPr>
          <p:cNvPr id="20" name="Picture 9" descr="Picture 9"/>
          <p:cNvPicPr>
            <a:picLocks noChangeAspect="1"/>
          </p:cNvPicPr>
          <p:nvPr/>
        </p:nvPicPr>
        <p:blipFill>
          <a:blip r:embed="rId3"/>
          <a:stretch>
            <a:fillRect/>
          </a:stretch>
        </p:blipFill>
        <p:spPr>
          <a:xfrm>
            <a:off x="178021" y="255453"/>
            <a:ext cx="3685526" cy="513025"/>
          </a:xfrm>
          <a:prstGeom prst="rect">
            <a:avLst/>
          </a:prstGeom>
          <a:ln w="12700">
            <a:miter lim="400000"/>
          </a:ln>
        </p:spPr>
      </p:pic>
      <p:pic>
        <p:nvPicPr>
          <p:cNvPr id="21" name="Picture 6" descr="Picture 6"/>
          <p:cNvPicPr>
            <a:picLocks noChangeAspect="1"/>
          </p:cNvPicPr>
          <p:nvPr/>
        </p:nvPicPr>
        <p:blipFill>
          <a:blip r:embed="rId4"/>
          <a:stretch>
            <a:fillRect/>
          </a:stretch>
        </p:blipFill>
        <p:spPr>
          <a:xfrm>
            <a:off x="-3" y="0"/>
            <a:ext cx="12188950" cy="6857998"/>
          </a:xfrm>
          <a:prstGeom prst="rect">
            <a:avLst/>
          </a:prstGeom>
          <a:ln w="12700">
            <a:miter lim="400000"/>
          </a:ln>
        </p:spPr>
      </p:pic>
      <p:sp>
        <p:nvSpPr>
          <p:cNvPr id="22" name="Body Level One…"/>
          <p:cNvSpPr txBox="1">
            <a:spLocks noGrp="1"/>
          </p:cNvSpPr>
          <p:nvPr>
            <p:ph type="body" sz="quarter" idx="1"/>
          </p:nvPr>
        </p:nvSpPr>
        <p:spPr>
          <a:xfrm>
            <a:off x="658368" y="3968496"/>
            <a:ext cx="6638544" cy="1650383"/>
          </a:xfrm>
          <a:prstGeom prst="rect">
            <a:avLst/>
          </a:prstGeom>
        </p:spPr>
        <p:txBody>
          <a:bodyPr lIns="0" tIns="0" rIns="0" bIns="0"/>
          <a:lstStyle>
            <a:lvl1pPr marL="0" indent="0">
              <a:buClrTx/>
              <a:buSzTx/>
              <a:buFontTx/>
              <a:buNone/>
              <a:defRPr sz="2800"/>
            </a:lvl1pPr>
            <a:lvl2pPr marL="777238" indent="-320038">
              <a:buClrTx/>
              <a:buFontTx/>
              <a:defRPr sz="2800"/>
            </a:lvl2pPr>
            <a:lvl3pPr marL="1270000" indent="-355600">
              <a:buClrTx/>
              <a:buFontTx/>
              <a:defRPr sz="2800"/>
            </a:lvl3pPr>
            <a:lvl4pPr marL="1727200" indent="-355600">
              <a:buClrTx/>
              <a:buFontTx/>
              <a:defRPr sz="2800"/>
            </a:lvl4pPr>
            <a:lvl5pPr marL="2184400" indent="-355600">
              <a:buClrTx/>
              <a:buFontTx/>
              <a:defRPr sz="2800"/>
            </a:lvl5pPr>
          </a:lstStyle>
          <a:p>
            <a:r>
              <a:t>Body Level One</a:t>
            </a:r>
          </a:p>
          <a:p>
            <a:pPr lvl="1"/>
            <a:r>
              <a:t>Body Level Two</a:t>
            </a:r>
          </a:p>
          <a:p>
            <a:pPr lvl="2"/>
            <a:r>
              <a:t>Body Level Three</a:t>
            </a:r>
          </a:p>
          <a:p>
            <a:pPr lvl="3"/>
            <a:r>
              <a:t>Body Level Four</a:t>
            </a:r>
          </a:p>
          <a:p>
            <a:pPr lvl="4"/>
            <a:r>
              <a:t>Body Level Five</a:t>
            </a:r>
          </a:p>
        </p:txBody>
      </p:sp>
      <p:sp>
        <p:nvSpPr>
          <p:cNvPr id="23" name="Title Text"/>
          <p:cNvSpPr txBox="1">
            <a:spLocks noGrp="1"/>
          </p:cNvSpPr>
          <p:nvPr>
            <p:ph type="title"/>
          </p:nvPr>
        </p:nvSpPr>
        <p:spPr>
          <a:xfrm>
            <a:off x="658368" y="1490472"/>
            <a:ext cx="6638544" cy="2386584"/>
          </a:xfrm>
          <a:prstGeom prst="rect">
            <a:avLst/>
          </a:prstGeom>
        </p:spPr>
        <p:txBody>
          <a:bodyPr lIns="0" tIns="0" rIns="0" bIns="0" anchor="b"/>
          <a:lstStyle>
            <a:lvl1pPr>
              <a:lnSpc>
                <a:spcPts val="5800"/>
              </a:lnSpc>
              <a:defRPr sz="6000" b="1" cap="all"/>
            </a:lvl1pPr>
          </a:lstStyle>
          <a:p>
            <a:r>
              <a:t>Title Text</a:t>
            </a:r>
          </a:p>
        </p:txBody>
      </p:sp>
      <p:pic>
        <p:nvPicPr>
          <p:cNvPr id="24" name="Picture 10" descr="Picture 10"/>
          <p:cNvPicPr>
            <a:picLocks noChangeAspect="1"/>
          </p:cNvPicPr>
          <p:nvPr/>
        </p:nvPicPr>
        <p:blipFill>
          <a:blip r:embed="rId3"/>
          <a:stretch>
            <a:fillRect/>
          </a:stretch>
        </p:blipFill>
        <p:spPr>
          <a:xfrm>
            <a:off x="658368" y="5362364"/>
            <a:ext cx="3685526" cy="513026"/>
          </a:xfrm>
          <a:prstGeom prst="rect">
            <a:avLst/>
          </a:prstGeom>
          <a:ln w="12700">
            <a:miter lim="400000"/>
          </a:ln>
        </p:spPr>
      </p:pic>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ext and 3 Photos">
    <p:spTree>
      <p:nvGrpSpPr>
        <p:cNvPr id="1" name=""/>
        <p:cNvGrpSpPr/>
        <p:nvPr/>
      </p:nvGrpSpPr>
      <p:grpSpPr>
        <a:xfrm>
          <a:off x="0" y="0"/>
          <a:ext cx="0" cy="0"/>
          <a:chOff x="0" y="0"/>
          <a:chExt cx="0" cy="0"/>
        </a:xfrm>
      </p:grpSpPr>
      <p:grpSp>
        <p:nvGrpSpPr>
          <p:cNvPr id="120" name="Rectangle 6"/>
          <p:cNvGrpSpPr/>
          <p:nvPr/>
        </p:nvGrpSpPr>
        <p:grpSpPr>
          <a:xfrm>
            <a:off x="268636" y="0"/>
            <a:ext cx="11696059" cy="6858000"/>
            <a:chOff x="0" y="0"/>
            <a:chExt cx="11696058" cy="6858000"/>
          </a:xfrm>
        </p:grpSpPr>
        <p:sp>
          <p:nvSpPr>
            <p:cNvPr id="118" name="Rectangle"/>
            <p:cNvSpPr/>
            <p:nvPr/>
          </p:nvSpPr>
          <p:spPr>
            <a:xfrm>
              <a:off x="-1" y="0"/>
              <a:ext cx="11696059" cy="6858000"/>
            </a:xfrm>
            <a:prstGeom prst="rect">
              <a:avLst/>
            </a:prstGeom>
            <a:solidFill>
              <a:srgbClr val="FFFFFF"/>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Arial"/>
                </a:defRPr>
              </a:pPr>
              <a:endParaRPr/>
            </a:p>
          </p:txBody>
        </p:sp>
        <p:sp>
          <p:nvSpPr>
            <p:cNvPr id="119" name="‘-"/>
            <p:cNvSpPr txBox="1"/>
            <p:nvPr/>
          </p:nvSpPr>
          <p:spPr>
            <a:xfrm>
              <a:off x="45719" y="3210464"/>
              <a:ext cx="11604618" cy="43706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lvl="6" indent="2743131" algn="ctr">
                <a:defRPr sz="2400">
                  <a:solidFill>
                    <a:srgbClr val="FFFFFF"/>
                  </a:solidFill>
                  <a:latin typeface="+mn-lt"/>
                  <a:ea typeface="+mn-ea"/>
                  <a:cs typeface="+mn-cs"/>
                  <a:sym typeface="Arial"/>
                </a:defRPr>
              </a:pPr>
              <a:r>
                <a:t>‘-</a:t>
              </a:r>
            </a:p>
          </p:txBody>
        </p:sp>
      </p:grpSp>
      <p:pic>
        <p:nvPicPr>
          <p:cNvPr id="121" name="Picture 13" descr="Picture 13"/>
          <p:cNvPicPr>
            <a:picLocks noChangeAspect="1"/>
          </p:cNvPicPr>
          <p:nvPr/>
        </p:nvPicPr>
        <p:blipFill>
          <a:blip r:embed="rId2"/>
          <a:stretch>
            <a:fillRect/>
          </a:stretch>
        </p:blipFill>
        <p:spPr>
          <a:xfrm>
            <a:off x="-3" y="0"/>
            <a:ext cx="12188953" cy="6857998"/>
          </a:xfrm>
          <a:prstGeom prst="rect">
            <a:avLst/>
          </a:prstGeom>
          <a:ln w="12700">
            <a:miter lim="400000"/>
          </a:ln>
        </p:spPr>
      </p:pic>
      <p:pic>
        <p:nvPicPr>
          <p:cNvPr id="122" name="Picture 9" descr="Picture 9"/>
          <p:cNvPicPr>
            <a:picLocks noChangeAspect="1"/>
          </p:cNvPicPr>
          <p:nvPr/>
        </p:nvPicPr>
        <p:blipFill>
          <a:blip r:embed="rId3"/>
          <a:stretch>
            <a:fillRect/>
          </a:stretch>
        </p:blipFill>
        <p:spPr>
          <a:xfrm>
            <a:off x="178021" y="255453"/>
            <a:ext cx="3685526" cy="513025"/>
          </a:xfrm>
          <a:prstGeom prst="rect">
            <a:avLst/>
          </a:prstGeom>
          <a:ln w="12700">
            <a:miter lim="400000"/>
          </a:ln>
        </p:spPr>
      </p:pic>
      <p:sp>
        <p:nvSpPr>
          <p:cNvPr id="123" name="Picture Placeholder 2"/>
          <p:cNvSpPr>
            <a:spLocks noGrp="1"/>
          </p:cNvSpPr>
          <p:nvPr>
            <p:ph type="pic" sz="half" idx="13"/>
          </p:nvPr>
        </p:nvSpPr>
        <p:spPr>
          <a:xfrm>
            <a:off x="5473698" y="1143000"/>
            <a:ext cx="6718303" cy="2855298"/>
          </a:xfrm>
          <a:prstGeom prst="rect">
            <a:avLst/>
          </a:prstGeom>
          <a:ln w="9525">
            <a:solidFill>
              <a:srgbClr val="FFFFFF"/>
            </a:solidFill>
            <a:round/>
          </a:ln>
        </p:spPr>
        <p:txBody>
          <a:bodyPr lIns="91439" tIns="45719" rIns="91439" bIns="45719">
            <a:noAutofit/>
          </a:bodyPr>
          <a:lstStyle/>
          <a:p>
            <a:endParaRPr/>
          </a:p>
        </p:txBody>
      </p:sp>
      <p:sp>
        <p:nvSpPr>
          <p:cNvPr id="124" name="Picture Placeholder 2"/>
          <p:cNvSpPr>
            <a:spLocks noGrp="1"/>
          </p:cNvSpPr>
          <p:nvPr>
            <p:ph type="pic" sz="quarter" idx="14"/>
          </p:nvPr>
        </p:nvSpPr>
        <p:spPr>
          <a:xfrm>
            <a:off x="5473698" y="3998295"/>
            <a:ext cx="3429002" cy="2857502"/>
          </a:xfrm>
          <a:prstGeom prst="rect">
            <a:avLst/>
          </a:prstGeom>
          <a:ln w="9525">
            <a:solidFill>
              <a:srgbClr val="FFFFFF"/>
            </a:solidFill>
            <a:round/>
          </a:ln>
        </p:spPr>
        <p:txBody>
          <a:bodyPr lIns="91439" tIns="45719" rIns="91439" bIns="45719">
            <a:noAutofit/>
          </a:bodyPr>
          <a:lstStyle/>
          <a:p>
            <a:endParaRPr/>
          </a:p>
        </p:txBody>
      </p:sp>
      <p:sp>
        <p:nvSpPr>
          <p:cNvPr id="125" name="Picture Placeholder 2"/>
          <p:cNvSpPr>
            <a:spLocks noGrp="1"/>
          </p:cNvSpPr>
          <p:nvPr>
            <p:ph type="pic" sz="quarter" idx="15"/>
          </p:nvPr>
        </p:nvSpPr>
        <p:spPr>
          <a:xfrm>
            <a:off x="8902700" y="3998295"/>
            <a:ext cx="3289302" cy="2857502"/>
          </a:xfrm>
          <a:prstGeom prst="rect">
            <a:avLst/>
          </a:prstGeom>
          <a:ln w="9525">
            <a:solidFill>
              <a:srgbClr val="FFFFFF"/>
            </a:solidFill>
            <a:round/>
          </a:ln>
        </p:spPr>
        <p:txBody>
          <a:bodyPr lIns="91439" tIns="45719" rIns="91439" bIns="45719">
            <a:noAutofit/>
          </a:bodyPr>
          <a:lstStyle/>
          <a:p>
            <a:endParaRPr/>
          </a:p>
        </p:txBody>
      </p:sp>
      <p:sp>
        <p:nvSpPr>
          <p:cNvPr id="126" name="Body Level One…"/>
          <p:cNvSpPr txBox="1">
            <a:spLocks noGrp="1"/>
          </p:cNvSpPr>
          <p:nvPr>
            <p:ph type="body" sz="quarter" idx="1"/>
          </p:nvPr>
        </p:nvSpPr>
        <p:spPr>
          <a:xfrm>
            <a:off x="569469" y="2189263"/>
            <a:ext cx="4002533" cy="2768328"/>
          </a:xfrm>
          <a:prstGeom prst="rect">
            <a:avLst/>
          </a:prstGeom>
        </p:spPr>
        <p:txBody>
          <a:bodyPr/>
          <a:lstStyle>
            <a:lvl1pPr marL="0" indent="0">
              <a:buClrTx/>
              <a:buSzTx/>
              <a:buFontTx/>
              <a:buNone/>
              <a:defRPr sz="1800" spc="-50"/>
            </a:lvl1pPr>
            <a:lvl2pPr marL="0" indent="0">
              <a:buClrTx/>
              <a:buSzTx/>
              <a:buFontTx/>
              <a:buNone/>
              <a:defRPr sz="1800" spc="-50"/>
            </a:lvl2pPr>
            <a:lvl3pPr marL="0" indent="0">
              <a:buClrTx/>
              <a:buSzTx/>
              <a:buFontTx/>
              <a:buNone/>
              <a:defRPr sz="1800" spc="-50"/>
            </a:lvl3pPr>
            <a:lvl4pPr marL="0" indent="0">
              <a:buClrTx/>
              <a:buSzTx/>
              <a:buFontTx/>
              <a:buNone/>
              <a:defRPr sz="1800" spc="-50"/>
            </a:lvl4pPr>
            <a:lvl5pPr marL="0" indent="0">
              <a:buClrTx/>
              <a:buSzTx/>
              <a:buFontTx/>
              <a:buNone/>
              <a:defRPr sz="1800" spc="-50"/>
            </a:lvl5pPr>
          </a:lstStyle>
          <a:p>
            <a:r>
              <a:t>Body Level One</a:t>
            </a:r>
          </a:p>
          <a:p>
            <a:pPr lvl="1"/>
            <a:r>
              <a:t>Body Level Two</a:t>
            </a:r>
          </a:p>
          <a:p>
            <a:pPr lvl="2"/>
            <a:r>
              <a:t>Body Level Three</a:t>
            </a:r>
          </a:p>
          <a:p>
            <a:pPr lvl="3"/>
            <a:r>
              <a:t>Body Level Four</a:t>
            </a:r>
          </a:p>
          <a:p>
            <a:pPr lvl="4"/>
            <a:r>
              <a:t>Body Level Five</a:t>
            </a:r>
          </a:p>
        </p:txBody>
      </p:sp>
      <p:sp>
        <p:nvSpPr>
          <p:cNvPr id="127" name="Title Text"/>
          <p:cNvSpPr txBox="1">
            <a:spLocks noGrp="1"/>
          </p:cNvSpPr>
          <p:nvPr>
            <p:ph type="title"/>
          </p:nvPr>
        </p:nvSpPr>
        <p:spPr>
          <a:xfrm>
            <a:off x="566927" y="1316736"/>
            <a:ext cx="4531641" cy="868432"/>
          </a:xfrm>
          <a:prstGeom prst="rect">
            <a:avLst/>
          </a:prstGeom>
        </p:spPr>
        <p:txBody>
          <a:bodyPr/>
          <a:lstStyle/>
          <a:p>
            <a:r>
              <a:t>Title Text</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ull Width Photo">
    <p:spTree>
      <p:nvGrpSpPr>
        <p:cNvPr id="1" name=""/>
        <p:cNvGrpSpPr/>
        <p:nvPr/>
      </p:nvGrpSpPr>
      <p:grpSpPr>
        <a:xfrm>
          <a:off x="0" y="0"/>
          <a:ext cx="0" cy="0"/>
          <a:chOff x="0" y="0"/>
          <a:chExt cx="0" cy="0"/>
        </a:xfrm>
      </p:grpSpPr>
      <p:sp>
        <p:nvSpPr>
          <p:cNvPr id="135" name="Picture Placeholder 2"/>
          <p:cNvSpPr>
            <a:spLocks noGrp="1"/>
          </p:cNvSpPr>
          <p:nvPr>
            <p:ph type="pic" idx="13"/>
          </p:nvPr>
        </p:nvSpPr>
        <p:spPr>
          <a:xfrm>
            <a:off x="0" y="1143000"/>
            <a:ext cx="12192000" cy="5718175"/>
          </a:xfrm>
          <a:prstGeom prst="rect">
            <a:avLst/>
          </a:prstGeom>
        </p:spPr>
        <p:txBody>
          <a:bodyPr lIns="91439" tIns="45719" rIns="91439" bIns="45719">
            <a:noAutofit/>
          </a:bodyPr>
          <a:lstStyle/>
          <a:p>
            <a:endParaRPr/>
          </a:p>
        </p:txBody>
      </p:sp>
      <p:sp>
        <p:nvSpPr>
          <p:cNvPr id="1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Slide Blue">
    <p:spTree>
      <p:nvGrpSpPr>
        <p:cNvPr id="1" name=""/>
        <p:cNvGrpSpPr/>
        <p:nvPr/>
      </p:nvGrpSpPr>
      <p:grpSpPr>
        <a:xfrm>
          <a:off x="0" y="0"/>
          <a:ext cx="0" cy="0"/>
          <a:chOff x="0" y="0"/>
          <a:chExt cx="0" cy="0"/>
        </a:xfrm>
      </p:grpSpPr>
      <p:pic>
        <p:nvPicPr>
          <p:cNvPr id="32" name="Picture 6" descr="Picture 6"/>
          <p:cNvPicPr>
            <a:picLocks noChangeAspect="1"/>
          </p:cNvPicPr>
          <p:nvPr/>
        </p:nvPicPr>
        <p:blipFill>
          <a:blip r:embed="rId2"/>
          <a:stretch>
            <a:fillRect/>
          </a:stretch>
        </p:blipFill>
        <p:spPr>
          <a:xfrm>
            <a:off x="-5" y="0"/>
            <a:ext cx="12188954" cy="6858000"/>
          </a:xfrm>
          <a:prstGeom prst="rect">
            <a:avLst/>
          </a:prstGeom>
          <a:ln w="12700">
            <a:miter lim="400000"/>
          </a:ln>
        </p:spPr>
      </p:pic>
      <p:sp>
        <p:nvSpPr>
          <p:cNvPr id="33" name="Body Level One…"/>
          <p:cNvSpPr txBox="1">
            <a:spLocks noGrp="1"/>
          </p:cNvSpPr>
          <p:nvPr>
            <p:ph type="body" sz="quarter" idx="1"/>
          </p:nvPr>
        </p:nvSpPr>
        <p:spPr>
          <a:xfrm>
            <a:off x="658368" y="3968496"/>
            <a:ext cx="6638544" cy="1650383"/>
          </a:xfrm>
          <a:prstGeom prst="rect">
            <a:avLst/>
          </a:prstGeom>
        </p:spPr>
        <p:txBody>
          <a:bodyPr lIns="0" tIns="0" rIns="0" bIns="0"/>
          <a:lstStyle>
            <a:lvl1pPr marL="0" indent="0">
              <a:buClrTx/>
              <a:buSzTx/>
              <a:buFontTx/>
              <a:buNone/>
              <a:defRPr sz="2800">
                <a:solidFill>
                  <a:srgbClr val="FFFFFF"/>
                </a:solidFill>
              </a:defRPr>
            </a:lvl1pPr>
            <a:lvl2pPr marL="777238" indent="-320038">
              <a:buClrTx/>
              <a:buFontTx/>
              <a:defRPr sz="2800">
                <a:solidFill>
                  <a:srgbClr val="FFFFFF"/>
                </a:solidFill>
              </a:defRPr>
            </a:lvl2pPr>
            <a:lvl3pPr marL="1270000" indent="-355600">
              <a:buClrTx/>
              <a:buFontTx/>
              <a:defRPr sz="2800">
                <a:solidFill>
                  <a:srgbClr val="FFFFFF"/>
                </a:solidFill>
              </a:defRPr>
            </a:lvl3pPr>
            <a:lvl4pPr marL="1727200" indent="-355600">
              <a:buClrTx/>
              <a:buFontTx/>
              <a:defRPr sz="2800">
                <a:solidFill>
                  <a:srgbClr val="FFFFFF"/>
                </a:solidFill>
              </a:defRPr>
            </a:lvl4pPr>
            <a:lvl5pPr marL="2184400" indent="-355600">
              <a:buClrTx/>
              <a:buFontTx/>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4" name="Title Text"/>
          <p:cNvSpPr txBox="1">
            <a:spLocks noGrp="1"/>
          </p:cNvSpPr>
          <p:nvPr>
            <p:ph type="title"/>
          </p:nvPr>
        </p:nvSpPr>
        <p:spPr>
          <a:xfrm>
            <a:off x="658368" y="1490472"/>
            <a:ext cx="6638544" cy="2386584"/>
          </a:xfrm>
          <a:prstGeom prst="rect">
            <a:avLst/>
          </a:prstGeom>
        </p:spPr>
        <p:txBody>
          <a:bodyPr lIns="0" tIns="0" rIns="0" bIns="0" anchor="b"/>
          <a:lstStyle>
            <a:lvl1pPr>
              <a:lnSpc>
                <a:spcPts val="5800"/>
              </a:lnSpc>
              <a:defRPr sz="6000" b="1" cap="all">
                <a:solidFill>
                  <a:srgbClr val="FFFFFF"/>
                </a:solidFill>
              </a:defRPr>
            </a:lvl1pPr>
          </a:lstStyle>
          <a:p>
            <a:r>
              <a:t>Title Text</a:t>
            </a:r>
          </a:p>
        </p:txBody>
      </p:sp>
      <p:pic>
        <p:nvPicPr>
          <p:cNvPr id="35" name="Picture 5" descr="Picture 5"/>
          <p:cNvPicPr>
            <a:picLocks noChangeAspect="1"/>
          </p:cNvPicPr>
          <p:nvPr/>
        </p:nvPicPr>
        <p:blipFill>
          <a:blip r:embed="rId3"/>
          <a:stretch>
            <a:fillRect/>
          </a:stretch>
        </p:blipFill>
        <p:spPr>
          <a:xfrm>
            <a:off x="658366" y="5404694"/>
            <a:ext cx="3645512" cy="507456"/>
          </a:xfrm>
          <a:prstGeom prst="rect">
            <a:avLst/>
          </a:prstGeom>
          <a:ln w="12700">
            <a:miter lim="400000"/>
          </a:ln>
        </p:spPr>
      </p:pic>
      <p:sp>
        <p:nvSpPr>
          <p:cNvPr id="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ivider Slide White">
    <p:spTree>
      <p:nvGrpSpPr>
        <p:cNvPr id="1" name=""/>
        <p:cNvGrpSpPr/>
        <p:nvPr/>
      </p:nvGrpSpPr>
      <p:grpSpPr>
        <a:xfrm>
          <a:off x="0" y="0"/>
          <a:ext cx="0" cy="0"/>
          <a:chOff x="0" y="0"/>
          <a:chExt cx="0" cy="0"/>
        </a:xfrm>
      </p:grpSpPr>
      <p:pic>
        <p:nvPicPr>
          <p:cNvPr id="43" name="Picture 1" descr="Picture 1"/>
          <p:cNvPicPr>
            <a:picLocks noChangeAspect="1"/>
          </p:cNvPicPr>
          <p:nvPr/>
        </p:nvPicPr>
        <p:blipFill>
          <a:blip r:embed="rId2"/>
          <a:stretch>
            <a:fillRect/>
          </a:stretch>
        </p:blipFill>
        <p:spPr>
          <a:xfrm>
            <a:off x="1" y="0"/>
            <a:ext cx="12188950" cy="6858000"/>
          </a:xfrm>
          <a:prstGeom prst="rect">
            <a:avLst/>
          </a:prstGeom>
          <a:ln w="12700">
            <a:miter lim="400000"/>
          </a:ln>
        </p:spPr>
      </p:pic>
      <p:sp>
        <p:nvSpPr>
          <p:cNvPr id="44" name="Title Text"/>
          <p:cNvSpPr txBox="1">
            <a:spLocks noGrp="1"/>
          </p:cNvSpPr>
          <p:nvPr>
            <p:ph type="title"/>
          </p:nvPr>
        </p:nvSpPr>
        <p:spPr>
          <a:xfrm>
            <a:off x="658368" y="1490662"/>
            <a:ext cx="6638544" cy="2387601"/>
          </a:xfrm>
          <a:prstGeom prst="rect">
            <a:avLst/>
          </a:prstGeom>
        </p:spPr>
        <p:txBody>
          <a:bodyPr lIns="0" tIns="0" rIns="0" bIns="0" anchor="b"/>
          <a:lstStyle>
            <a:lvl1pPr>
              <a:lnSpc>
                <a:spcPts val="5800"/>
              </a:lnSpc>
              <a:defRPr sz="6000" b="1" cap="all"/>
            </a:lvl1pPr>
          </a:lstStyle>
          <a:p>
            <a:r>
              <a:t>Title Text</a:t>
            </a:r>
          </a:p>
        </p:txBody>
      </p:sp>
      <p:sp>
        <p:nvSpPr>
          <p:cNvPr id="45" name="Body Level One…"/>
          <p:cNvSpPr txBox="1">
            <a:spLocks noGrp="1"/>
          </p:cNvSpPr>
          <p:nvPr>
            <p:ph type="body" sz="quarter" idx="1"/>
          </p:nvPr>
        </p:nvSpPr>
        <p:spPr>
          <a:xfrm>
            <a:off x="658368" y="3970337"/>
            <a:ext cx="6638544" cy="2212978"/>
          </a:xfrm>
          <a:prstGeom prst="rect">
            <a:avLst/>
          </a:prstGeom>
        </p:spPr>
        <p:txBody>
          <a:bodyPr lIns="0" tIns="0" rIns="0" bIns="0"/>
          <a:lstStyle>
            <a:lvl1pPr marL="0" indent="0">
              <a:buClrTx/>
              <a:buSzTx/>
              <a:buFontTx/>
              <a:buNone/>
              <a:defRPr sz="2800"/>
            </a:lvl1pPr>
            <a:lvl2pPr marL="0" indent="0">
              <a:buClrTx/>
              <a:buSzTx/>
              <a:buFontTx/>
              <a:buNone/>
              <a:defRPr sz="2800"/>
            </a:lvl2pPr>
            <a:lvl3pPr marL="0" indent="0">
              <a:buClrTx/>
              <a:buSzTx/>
              <a:buFontTx/>
              <a:buNone/>
              <a:defRPr sz="2800"/>
            </a:lvl3pPr>
            <a:lvl4pPr marL="0" indent="0">
              <a:buClrTx/>
              <a:buSzTx/>
              <a:buFontTx/>
              <a:buNone/>
              <a:defRPr sz="2800"/>
            </a:lvl4pPr>
            <a:lvl5pPr marL="0" indent="0">
              <a:buClrTx/>
              <a:buSzTx/>
              <a:buFontTx/>
              <a:buNone/>
              <a:defRPr sz="2800"/>
            </a:lvl5pPr>
          </a:lstStyle>
          <a:p>
            <a:r>
              <a:t>Body Level One</a:t>
            </a:r>
          </a:p>
          <a:p>
            <a:pPr lvl="1"/>
            <a:r>
              <a:t>Body Level Two</a:t>
            </a:r>
          </a:p>
          <a:p>
            <a:pPr lvl="2"/>
            <a:r>
              <a:t>Body Level Three</a:t>
            </a:r>
          </a:p>
          <a:p>
            <a:pPr lvl="3"/>
            <a:r>
              <a:t>Body Level Four</a:t>
            </a:r>
          </a:p>
          <a:p>
            <a:pPr lvl="4"/>
            <a:r>
              <a:t>Body Level Five</a:t>
            </a:r>
          </a:p>
        </p:txBody>
      </p:sp>
      <p:pic>
        <p:nvPicPr>
          <p:cNvPr id="46" name="Picture 9" descr="Picture 9"/>
          <p:cNvPicPr>
            <a:picLocks noChangeAspect="1"/>
          </p:cNvPicPr>
          <p:nvPr/>
        </p:nvPicPr>
        <p:blipFill>
          <a:blip r:embed="rId3"/>
          <a:stretch>
            <a:fillRect/>
          </a:stretch>
        </p:blipFill>
        <p:spPr>
          <a:xfrm>
            <a:off x="178021" y="255453"/>
            <a:ext cx="3685526" cy="513025"/>
          </a:xfrm>
          <a:prstGeom prst="rect">
            <a:avLst/>
          </a:prstGeom>
          <a:ln w="12700">
            <a:miter lim="400000"/>
          </a:ln>
        </p:spPr>
      </p:pic>
      <p:sp>
        <p:nvSpPr>
          <p:cNvPr id="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ivider Slide Blue">
    <p:spTree>
      <p:nvGrpSpPr>
        <p:cNvPr id="1" name=""/>
        <p:cNvGrpSpPr/>
        <p:nvPr/>
      </p:nvGrpSpPr>
      <p:grpSpPr>
        <a:xfrm>
          <a:off x="0" y="0"/>
          <a:ext cx="0" cy="0"/>
          <a:chOff x="0" y="0"/>
          <a:chExt cx="0" cy="0"/>
        </a:xfrm>
      </p:grpSpPr>
      <p:pic>
        <p:nvPicPr>
          <p:cNvPr id="54" name="Picture 1" descr="Picture 1"/>
          <p:cNvPicPr>
            <a:picLocks noChangeAspect="1"/>
          </p:cNvPicPr>
          <p:nvPr/>
        </p:nvPicPr>
        <p:blipFill>
          <a:blip r:embed="rId2"/>
          <a:stretch>
            <a:fillRect/>
          </a:stretch>
        </p:blipFill>
        <p:spPr>
          <a:xfrm>
            <a:off x="1" y="0"/>
            <a:ext cx="12188950" cy="6857998"/>
          </a:xfrm>
          <a:prstGeom prst="rect">
            <a:avLst/>
          </a:prstGeom>
          <a:ln w="12700">
            <a:miter lim="400000"/>
          </a:ln>
        </p:spPr>
      </p:pic>
      <p:sp>
        <p:nvSpPr>
          <p:cNvPr id="55" name="Title Text"/>
          <p:cNvSpPr txBox="1">
            <a:spLocks noGrp="1"/>
          </p:cNvSpPr>
          <p:nvPr>
            <p:ph type="title"/>
          </p:nvPr>
        </p:nvSpPr>
        <p:spPr>
          <a:xfrm>
            <a:off x="658368" y="1490662"/>
            <a:ext cx="6638544" cy="2387601"/>
          </a:xfrm>
          <a:prstGeom prst="rect">
            <a:avLst/>
          </a:prstGeom>
        </p:spPr>
        <p:txBody>
          <a:bodyPr lIns="0" tIns="0" rIns="0" bIns="0" anchor="b"/>
          <a:lstStyle>
            <a:lvl1pPr>
              <a:lnSpc>
                <a:spcPts val="5800"/>
              </a:lnSpc>
              <a:defRPr sz="6000" b="1" cap="all">
                <a:solidFill>
                  <a:srgbClr val="FFFFFF"/>
                </a:solidFill>
              </a:defRPr>
            </a:lvl1pPr>
          </a:lstStyle>
          <a:p>
            <a:r>
              <a:t>Title Text</a:t>
            </a:r>
          </a:p>
        </p:txBody>
      </p:sp>
      <p:sp>
        <p:nvSpPr>
          <p:cNvPr id="56" name="Body Level One…"/>
          <p:cNvSpPr txBox="1">
            <a:spLocks noGrp="1"/>
          </p:cNvSpPr>
          <p:nvPr>
            <p:ph type="body" sz="quarter" idx="1"/>
          </p:nvPr>
        </p:nvSpPr>
        <p:spPr>
          <a:xfrm>
            <a:off x="658368" y="3970337"/>
            <a:ext cx="6638544" cy="2212978"/>
          </a:xfrm>
          <a:prstGeom prst="rect">
            <a:avLst/>
          </a:prstGeom>
        </p:spPr>
        <p:txBody>
          <a:bodyPr lIns="0" tIns="0" rIns="0" bIns="0"/>
          <a:lstStyle>
            <a:lvl1pPr marL="0" indent="0">
              <a:buClrTx/>
              <a:buSzTx/>
              <a:buFontTx/>
              <a:buNone/>
              <a:defRPr sz="2800">
                <a:solidFill>
                  <a:srgbClr val="FFFFFF"/>
                </a:solidFill>
              </a:defRPr>
            </a:lvl1pPr>
            <a:lvl2pPr marL="0" indent="0">
              <a:buClrTx/>
              <a:buSzTx/>
              <a:buFontTx/>
              <a:buNone/>
              <a:defRPr sz="2800">
                <a:solidFill>
                  <a:srgbClr val="FFFFFF"/>
                </a:solidFill>
              </a:defRPr>
            </a:lvl2pPr>
            <a:lvl3pPr marL="0" indent="0">
              <a:buClrTx/>
              <a:buSzTx/>
              <a:buFontTx/>
              <a:buNone/>
              <a:defRPr sz="2800">
                <a:solidFill>
                  <a:srgbClr val="FFFFFF"/>
                </a:solidFill>
              </a:defRPr>
            </a:lvl3pPr>
            <a:lvl4pPr marL="0" indent="0">
              <a:buClrTx/>
              <a:buSzTx/>
              <a:buFontTx/>
              <a:buNone/>
              <a:defRPr sz="2800">
                <a:solidFill>
                  <a:srgbClr val="FFFFFF"/>
                </a:solidFill>
              </a:defRPr>
            </a:lvl4pPr>
            <a:lvl5pPr marL="0" indent="0">
              <a:buClrTx/>
              <a:buSzTx/>
              <a:buFontTx/>
              <a:buNone/>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57" name="Picture 11" descr="Picture 11"/>
          <p:cNvPicPr>
            <a:picLocks noChangeAspect="1"/>
          </p:cNvPicPr>
          <p:nvPr/>
        </p:nvPicPr>
        <p:blipFill>
          <a:blip r:embed="rId3"/>
          <a:stretch>
            <a:fillRect/>
          </a:stretch>
        </p:blipFill>
        <p:spPr>
          <a:xfrm>
            <a:off x="205284" y="237877"/>
            <a:ext cx="3645513" cy="507456"/>
          </a:xfrm>
          <a:prstGeom prst="rect">
            <a:avLst/>
          </a:prstGeom>
          <a:ln w="12700">
            <a:miter lim="400000"/>
          </a:ln>
        </p:spPr>
      </p:pic>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1 Column Text">
    <p:spTree>
      <p:nvGrpSpPr>
        <p:cNvPr id="1" name=""/>
        <p:cNvGrpSpPr/>
        <p:nvPr/>
      </p:nvGrpSpPr>
      <p:grpSpPr>
        <a:xfrm>
          <a:off x="0" y="0"/>
          <a:ext cx="0" cy="0"/>
          <a:chOff x="0" y="0"/>
          <a:chExt cx="0" cy="0"/>
        </a:xfrm>
      </p:grpSpPr>
      <p:sp>
        <p:nvSpPr>
          <p:cNvPr id="65" name="Body Level One…"/>
          <p:cNvSpPr txBox="1">
            <a:spLocks noGrp="1"/>
          </p:cNvSpPr>
          <p:nvPr>
            <p:ph type="body" sz="half" idx="1"/>
          </p:nvPr>
        </p:nvSpPr>
        <p:spPr>
          <a:xfrm>
            <a:off x="569468" y="2189263"/>
            <a:ext cx="6402833" cy="3790485"/>
          </a:xfrm>
          <a:prstGeom prst="rect">
            <a:avLst/>
          </a:prstGeom>
        </p:spPr>
        <p:txBody>
          <a:bodyPr/>
          <a:lstStyle>
            <a:lvl1pPr marL="0" indent="0">
              <a:buClrTx/>
              <a:buSzTx/>
              <a:buFontTx/>
              <a:buNone/>
              <a:defRPr sz="1800" spc="-50"/>
            </a:lvl1pPr>
            <a:lvl2pPr marL="0" indent="0">
              <a:buClrTx/>
              <a:buSzTx/>
              <a:buFontTx/>
              <a:buNone/>
              <a:defRPr sz="1800" spc="-50"/>
            </a:lvl2pPr>
            <a:lvl3pPr marL="0" indent="0">
              <a:buClrTx/>
              <a:buSzTx/>
              <a:buFontTx/>
              <a:buNone/>
              <a:defRPr sz="1800" spc="-50"/>
            </a:lvl3pPr>
            <a:lvl4pPr marL="0" indent="0">
              <a:buClrTx/>
              <a:buSzTx/>
              <a:buFontTx/>
              <a:buNone/>
              <a:defRPr sz="1800" spc="-50"/>
            </a:lvl4pPr>
            <a:lvl5pPr marL="0" indent="0">
              <a:buClrTx/>
              <a:buSzTx/>
              <a:buFontTx/>
              <a:buNone/>
              <a:defRPr sz="1800" spc="-50"/>
            </a:lvl5pPr>
          </a:lstStyle>
          <a:p>
            <a:r>
              <a:t>Body Level One</a:t>
            </a:r>
          </a:p>
          <a:p>
            <a:pPr lvl="1"/>
            <a:r>
              <a:t>Body Level Two</a:t>
            </a:r>
          </a:p>
          <a:p>
            <a:pPr lvl="2"/>
            <a:r>
              <a:t>Body Level Three</a:t>
            </a:r>
          </a:p>
          <a:p>
            <a:pPr lvl="3"/>
            <a:r>
              <a:t>Body Level Four</a:t>
            </a:r>
          </a:p>
          <a:p>
            <a:pPr lvl="4"/>
            <a:r>
              <a:t>Body Level Five</a:t>
            </a:r>
          </a:p>
        </p:txBody>
      </p:sp>
      <p:sp>
        <p:nvSpPr>
          <p:cNvPr id="66" name="Title Text"/>
          <p:cNvSpPr txBox="1">
            <a:spLocks noGrp="1"/>
          </p:cNvSpPr>
          <p:nvPr>
            <p:ph type="title"/>
          </p:nvPr>
        </p:nvSpPr>
        <p:spPr>
          <a:xfrm>
            <a:off x="566927" y="1316736"/>
            <a:ext cx="10515601" cy="868432"/>
          </a:xfrm>
          <a:prstGeom prst="rect">
            <a:avLst/>
          </a:prstGeom>
        </p:spPr>
        <p:txBody>
          <a:bodyPr/>
          <a:lstStyle/>
          <a:p>
            <a:r>
              <a:t>Title Text</a:t>
            </a: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2 Column Text">
    <p:spTree>
      <p:nvGrpSpPr>
        <p:cNvPr id="1" name=""/>
        <p:cNvGrpSpPr/>
        <p:nvPr/>
      </p:nvGrpSpPr>
      <p:grpSpPr>
        <a:xfrm>
          <a:off x="0" y="0"/>
          <a:ext cx="0" cy="0"/>
          <a:chOff x="0" y="0"/>
          <a:chExt cx="0" cy="0"/>
        </a:xfrm>
      </p:grpSpPr>
      <p:grpSp>
        <p:nvGrpSpPr>
          <p:cNvPr id="76" name="Rectangle 6"/>
          <p:cNvGrpSpPr/>
          <p:nvPr/>
        </p:nvGrpSpPr>
        <p:grpSpPr>
          <a:xfrm>
            <a:off x="268636" y="0"/>
            <a:ext cx="11696059" cy="6858000"/>
            <a:chOff x="0" y="0"/>
            <a:chExt cx="11696058" cy="6858000"/>
          </a:xfrm>
        </p:grpSpPr>
        <p:sp>
          <p:nvSpPr>
            <p:cNvPr id="74" name="Rectangle"/>
            <p:cNvSpPr/>
            <p:nvPr/>
          </p:nvSpPr>
          <p:spPr>
            <a:xfrm>
              <a:off x="-1" y="0"/>
              <a:ext cx="11696059" cy="6858000"/>
            </a:xfrm>
            <a:prstGeom prst="rect">
              <a:avLst/>
            </a:prstGeom>
            <a:solidFill>
              <a:srgbClr val="FFFFFF"/>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Arial"/>
                </a:defRPr>
              </a:pPr>
              <a:endParaRPr/>
            </a:p>
          </p:txBody>
        </p:sp>
        <p:sp>
          <p:nvSpPr>
            <p:cNvPr id="75" name="‘-"/>
            <p:cNvSpPr txBox="1"/>
            <p:nvPr/>
          </p:nvSpPr>
          <p:spPr>
            <a:xfrm>
              <a:off x="45719" y="3210464"/>
              <a:ext cx="11604618" cy="43706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lvl="6" indent="2743131" algn="ctr">
                <a:defRPr sz="2400">
                  <a:solidFill>
                    <a:srgbClr val="FFFFFF"/>
                  </a:solidFill>
                  <a:latin typeface="+mn-lt"/>
                  <a:ea typeface="+mn-ea"/>
                  <a:cs typeface="+mn-cs"/>
                  <a:sym typeface="Arial"/>
                </a:defRPr>
              </a:pPr>
              <a:r>
                <a:t>‘-</a:t>
              </a:r>
            </a:p>
          </p:txBody>
        </p:sp>
      </p:grpSp>
      <p:pic>
        <p:nvPicPr>
          <p:cNvPr id="77" name="Picture 13" descr="Picture 13"/>
          <p:cNvPicPr>
            <a:picLocks noChangeAspect="1"/>
          </p:cNvPicPr>
          <p:nvPr/>
        </p:nvPicPr>
        <p:blipFill>
          <a:blip r:embed="rId2"/>
          <a:stretch>
            <a:fillRect/>
          </a:stretch>
        </p:blipFill>
        <p:spPr>
          <a:xfrm>
            <a:off x="-3" y="0"/>
            <a:ext cx="12188953" cy="6857998"/>
          </a:xfrm>
          <a:prstGeom prst="rect">
            <a:avLst/>
          </a:prstGeom>
          <a:ln w="12700">
            <a:miter lim="400000"/>
          </a:ln>
        </p:spPr>
      </p:pic>
      <p:pic>
        <p:nvPicPr>
          <p:cNvPr id="78" name="Picture 9" descr="Picture 9"/>
          <p:cNvPicPr>
            <a:picLocks noChangeAspect="1"/>
          </p:cNvPicPr>
          <p:nvPr/>
        </p:nvPicPr>
        <p:blipFill>
          <a:blip r:embed="rId3"/>
          <a:stretch>
            <a:fillRect/>
          </a:stretch>
        </p:blipFill>
        <p:spPr>
          <a:xfrm>
            <a:off x="178021" y="255453"/>
            <a:ext cx="3685526" cy="513025"/>
          </a:xfrm>
          <a:prstGeom prst="rect">
            <a:avLst/>
          </a:prstGeom>
          <a:ln w="12700">
            <a:miter lim="400000"/>
          </a:ln>
        </p:spPr>
      </p:pic>
      <p:sp>
        <p:nvSpPr>
          <p:cNvPr id="79" name="Body Level One…"/>
          <p:cNvSpPr txBox="1">
            <a:spLocks noGrp="1"/>
          </p:cNvSpPr>
          <p:nvPr>
            <p:ph type="body" sz="quarter" idx="1"/>
          </p:nvPr>
        </p:nvSpPr>
        <p:spPr>
          <a:xfrm>
            <a:off x="566927" y="2185416"/>
            <a:ext cx="4179755" cy="3511409"/>
          </a:xfrm>
          <a:prstGeom prst="rect">
            <a:avLst/>
          </a:prstGeom>
        </p:spPr>
        <p:txBody>
          <a:bodyPr/>
          <a:lstStyle>
            <a:lvl1pPr marL="0" indent="0">
              <a:buClrTx/>
              <a:buSzTx/>
              <a:buFontTx/>
              <a:buNone/>
              <a:defRPr sz="1800" spc="-50"/>
            </a:lvl1pPr>
            <a:lvl2pPr marL="0" indent="0">
              <a:buClrTx/>
              <a:buSzTx/>
              <a:buFontTx/>
              <a:buNone/>
              <a:defRPr sz="1800" spc="-50"/>
            </a:lvl2pPr>
            <a:lvl3pPr marL="0" indent="0">
              <a:buClrTx/>
              <a:buSzTx/>
              <a:buFontTx/>
              <a:buNone/>
              <a:defRPr sz="1800" spc="-50"/>
            </a:lvl3pPr>
            <a:lvl4pPr marL="0" indent="0">
              <a:buClrTx/>
              <a:buSzTx/>
              <a:buFontTx/>
              <a:buNone/>
              <a:defRPr sz="1800" spc="-50"/>
            </a:lvl4pPr>
            <a:lvl5pPr marL="0" indent="0">
              <a:buClrTx/>
              <a:buSzTx/>
              <a:buFontTx/>
              <a:buNone/>
              <a:defRPr sz="1800" spc="-50"/>
            </a:lvl5pPr>
          </a:lstStyle>
          <a:p>
            <a:r>
              <a:t>Body Level One</a:t>
            </a:r>
          </a:p>
          <a:p>
            <a:pPr lvl="1"/>
            <a:r>
              <a:t>Body Level Two</a:t>
            </a:r>
          </a:p>
          <a:p>
            <a:pPr lvl="2"/>
            <a:r>
              <a:t>Body Level Three</a:t>
            </a:r>
          </a:p>
          <a:p>
            <a:pPr lvl="3"/>
            <a:r>
              <a:t>Body Level Four</a:t>
            </a:r>
          </a:p>
          <a:p>
            <a:pPr lvl="4"/>
            <a:r>
              <a:t>Body Level Five</a:t>
            </a:r>
          </a:p>
        </p:txBody>
      </p:sp>
      <p:sp>
        <p:nvSpPr>
          <p:cNvPr id="80" name="Text Placeholder 2"/>
          <p:cNvSpPr>
            <a:spLocks noGrp="1"/>
          </p:cNvSpPr>
          <p:nvPr>
            <p:ph type="body" sz="quarter" idx="13"/>
          </p:nvPr>
        </p:nvSpPr>
        <p:spPr>
          <a:xfrm>
            <a:off x="5029200" y="2185416"/>
            <a:ext cx="4179755" cy="3511409"/>
          </a:xfrm>
          <a:prstGeom prst="rect">
            <a:avLst/>
          </a:prstGeom>
        </p:spPr>
        <p:txBody>
          <a:bodyPr/>
          <a:lstStyle/>
          <a:p>
            <a:endParaRPr/>
          </a:p>
        </p:txBody>
      </p:sp>
      <p:sp>
        <p:nvSpPr>
          <p:cNvPr id="81" name="Title Text"/>
          <p:cNvSpPr txBox="1">
            <a:spLocks noGrp="1"/>
          </p:cNvSpPr>
          <p:nvPr>
            <p:ph type="title"/>
          </p:nvPr>
        </p:nvSpPr>
        <p:spPr>
          <a:xfrm>
            <a:off x="566927" y="1316736"/>
            <a:ext cx="10515601" cy="868432"/>
          </a:xfrm>
          <a:prstGeom prst="rect">
            <a:avLst/>
          </a:prstGeom>
        </p:spPr>
        <p:txBody>
          <a:bodyPr/>
          <a:lstStyle/>
          <a:p>
            <a:r>
              <a:t>Title Text</a:t>
            </a:r>
          </a:p>
        </p:txBody>
      </p:sp>
      <p:sp>
        <p:nvSpPr>
          <p:cNvPr id="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ed List">
    <p:spTree>
      <p:nvGrpSpPr>
        <p:cNvPr id="1" name=""/>
        <p:cNvGrpSpPr/>
        <p:nvPr/>
      </p:nvGrpSpPr>
      <p:grpSpPr>
        <a:xfrm>
          <a:off x="0" y="0"/>
          <a:ext cx="0" cy="0"/>
          <a:chOff x="0" y="0"/>
          <a:chExt cx="0" cy="0"/>
        </a:xfrm>
      </p:grpSpPr>
      <p:sp>
        <p:nvSpPr>
          <p:cNvPr id="89" name="Body Level One…"/>
          <p:cNvSpPr txBox="1">
            <a:spLocks noGrp="1"/>
          </p:cNvSpPr>
          <p:nvPr>
            <p:ph type="body" sz="half" idx="1"/>
          </p:nvPr>
        </p:nvSpPr>
        <p:spPr>
          <a:xfrm>
            <a:off x="566927" y="2185416"/>
            <a:ext cx="8557759" cy="3732425"/>
          </a:xfrm>
          <a:prstGeom prst="rect">
            <a:avLst/>
          </a:prstGeom>
        </p:spPr>
        <p:txBody>
          <a:bodyPr/>
          <a:lstStyle>
            <a:lvl1pPr marL="457200" indent="-406400">
              <a:buSzPct val="109000"/>
              <a:defRPr spc="-50"/>
            </a:lvl1pPr>
            <a:lvl2pPr marL="0" indent="0">
              <a:buSzTx/>
              <a:buNone/>
              <a:defRPr spc="-50"/>
            </a:lvl2pPr>
            <a:lvl3pPr marL="0" indent="0">
              <a:buSzTx/>
              <a:buNone/>
              <a:defRPr spc="-50"/>
            </a:lvl3pPr>
            <a:lvl4pPr marL="0" indent="0">
              <a:buSzTx/>
              <a:buNone/>
              <a:defRPr spc="-50"/>
            </a:lvl4pPr>
            <a:lvl5pPr marL="0" indent="0">
              <a:buSzTx/>
              <a:buNone/>
              <a:defRPr spc="-50"/>
            </a:lvl5pPr>
          </a:lstStyle>
          <a:p>
            <a:r>
              <a:t>Body Level One</a:t>
            </a:r>
          </a:p>
          <a:p>
            <a:pPr lvl="1"/>
            <a:r>
              <a:t>Body Level Two</a:t>
            </a:r>
          </a:p>
          <a:p>
            <a:pPr lvl="2"/>
            <a:r>
              <a:t>Body Level Three</a:t>
            </a:r>
          </a:p>
          <a:p>
            <a:pPr lvl="3"/>
            <a:r>
              <a:t>Body Level Four</a:t>
            </a:r>
          </a:p>
          <a:p>
            <a:pPr lvl="4"/>
            <a:r>
              <a:t>Body Level Five</a:t>
            </a:r>
          </a:p>
        </p:txBody>
      </p:sp>
      <p:sp>
        <p:nvSpPr>
          <p:cNvPr id="90" name="Title Text"/>
          <p:cNvSpPr txBox="1">
            <a:spLocks noGrp="1"/>
          </p:cNvSpPr>
          <p:nvPr>
            <p:ph type="title"/>
          </p:nvPr>
        </p:nvSpPr>
        <p:spPr>
          <a:xfrm>
            <a:off x="566927" y="1316736"/>
            <a:ext cx="10515601" cy="868432"/>
          </a:xfrm>
          <a:prstGeom prst="rect">
            <a:avLst/>
          </a:prstGeom>
        </p:spPr>
        <p:txBody>
          <a:bodyPr/>
          <a:lstStyle/>
          <a:p>
            <a:r>
              <a:t>Title Text</a:t>
            </a: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 3 level Bullet List">
    <p:spTree>
      <p:nvGrpSpPr>
        <p:cNvPr id="1" name=""/>
        <p:cNvGrpSpPr/>
        <p:nvPr/>
      </p:nvGrpSpPr>
      <p:grpSpPr>
        <a:xfrm>
          <a:off x="0" y="0"/>
          <a:ext cx="0" cy="0"/>
          <a:chOff x="0" y="0"/>
          <a:chExt cx="0" cy="0"/>
        </a:xfrm>
      </p:grpSpPr>
      <p:sp>
        <p:nvSpPr>
          <p:cNvPr id="98" name="Body Level One…"/>
          <p:cNvSpPr txBox="1">
            <a:spLocks noGrp="1"/>
          </p:cNvSpPr>
          <p:nvPr>
            <p:ph type="body" idx="1"/>
          </p:nvPr>
        </p:nvSpPr>
        <p:spPr>
          <a:xfrm>
            <a:off x="566927" y="2185416"/>
            <a:ext cx="9678989" cy="3848102"/>
          </a:xfrm>
          <a:prstGeom prst="rect">
            <a:avLst/>
          </a:prstGeom>
        </p:spPr>
        <p:txBody>
          <a:bodyPr/>
          <a:lstStyle>
            <a:lvl1pPr marL="0" indent="0">
              <a:buClrTx/>
              <a:buSzTx/>
              <a:buFontTx/>
              <a:buNone/>
              <a:defRPr sz="1700" b="1">
                <a:solidFill>
                  <a:schemeClr val="accent1"/>
                </a:solidFill>
              </a:defRPr>
            </a:lvl1pPr>
            <a:lvl2pPr marL="694690" indent="-237490">
              <a:buClrTx/>
              <a:buFontTx/>
              <a:defRPr sz="1700" b="1">
                <a:solidFill>
                  <a:schemeClr val="accent1"/>
                </a:solidFill>
              </a:defRPr>
            </a:lvl2pPr>
            <a:lvl3pPr marL="1108710" indent="-194310">
              <a:buClrTx/>
              <a:buFontTx/>
              <a:defRPr sz="1700" b="1">
                <a:solidFill>
                  <a:schemeClr val="accent1"/>
                </a:solidFill>
              </a:defRPr>
            </a:lvl3pPr>
            <a:lvl4pPr marL="1587500" indent="-215900">
              <a:buClrTx/>
              <a:buFontTx/>
              <a:defRPr sz="1700" b="1">
                <a:solidFill>
                  <a:schemeClr val="accent1"/>
                </a:solidFill>
              </a:defRPr>
            </a:lvl4pPr>
            <a:lvl5pPr marL="2044700" indent="-215900">
              <a:buClrTx/>
              <a:buFontTx/>
              <a:defRPr sz="1700" b="1">
                <a:solidFill>
                  <a:schemeClr val="accent1"/>
                </a:solidFill>
              </a:defRPr>
            </a:lvl5pPr>
          </a:lstStyle>
          <a:p>
            <a:r>
              <a:t>Body Level One</a:t>
            </a:r>
          </a:p>
          <a:p>
            <a:pPr lvl="1"/>
            <a:r>
              <a:t>Body Level Two</a:t>
            </a:r>
          </a:p>
          <a:p>
            <a:pPr lvl="2"/>
            <a:r>
              <a:t>Body Level Three</a:t>
            </a:r>
          </a:p>
          <a:p>
            <a:pPr lvl="3"/>
            <a:r>
              <a:t>Body Level Four</a:t>
            </a:r>
          </a:p>
          <a:p>
            <a:pPr lvl="4"/>
            <a:r>
              <a:t>Body Level Five</a:t>
            </a:r>
          </a:p>
        </p:txBody>
      </p:sp>
      <p:sp>
        <p:nvSpPr>
          <p:cNvPr id="99" name="Title Text"/>
          <p:cNvSpPr txBox="1">
            <a:spLocks noGrp="1"/>
          </p:cNvSpPr>
          <p:nvPr>
            <p:ph type="title"/>
          </p:nvPr>
        </p:nvSpPr>
        <p:spPr>
          <a:xfrm>
            <a:off x="566927" y="1316736"/>
            <a:ext cx="10515601" cy="868432"/>
          </a:xfrm>
          <a:prstGeom prst="rect">
            <a:avLst/>
          </a:prstGeom>
        </p:spPr>
        <p:txBody>
          <a:bodyPr/>
          <a:lstStyle/>
          <a:p>
            <a:r>
              <a:t>Title Text</a:t>
            </a:r>
          </a:p>
        </p:txBody>
      </p:sp>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ext and Photo">
    <p:spTree>
      <p:nvGrpSpPr>
        <p:cNvPr id="1" name=""/>
        <p:cNvGrpSpPr/>
        <p:nvPr/>
      </p:nvGrpSpPr>
      <p:grpSpPr>
        <a:xfrm>
          <a:off x="0" y="0"/>
          <a:ext cx="0" cy="0"/>
          <a:chOff x="0" y="0"/>
          <a:chExt cx="0" cy="0"/>
        </a:xfrm>
      </p:grpSpPr>
      <p:sp>
        <p:nvSpPr>
          <p:cNvPr id="107" name="Picture Placeholder 2"/>
          <p:cNvSpPr>
            <a:spLocks noGrp="1"/>
          </p:cNvSpPr>
          <p:nvPr>
            <p:ph type="pic" idx="13"/>
          </p:nvPr>
        </p:nvSpPr>
        <p:spPr>
          <a:xfrm>
            <a:off x="5473700" y="1143000"/>
            <a:ext cx="6718300" cy="5718175"/>
          </a:xfrm>
          <a:prstGeom prst="rect">
            <a:avLst/>
          </a:prstGeom>
          <a:ln w="9525">
            <a:solidFill>
              <a:srgbClr val="FFFFFF"/>
            </a:solidFill>
            <a:round/>
          </a:ln>
        </p:spPr>
        <p:txBody>
          <a:bodyPr lIns="91439" tIns="45719" rIns="91439" bIns="45719">
            <a:noAutofit/>
          </a:bodyPr>
          <a:lstStyle/>
          <a:p>
            <a:endParaRPr/>
          </a:p>
        </p:txBody>
      </p:sp>
      <p:sp>
        <p:nvSpPr>
          <p:cNvPr id="108" name="Body Level One…"/>
          <p:cNvSpPr txBox="1">
            <a:spLocks noGrp="1"/>
          </p:cNvSpPr>
          <p:nvPr>
            <p:ph type="body" sz="quarter" idx="1"/>
          </p:nvPr>
        </p:nvSpPr>
        <p:spPr>
          <a:xfrm>
            <a:off x="569469" y="2189263"/>
            <a:ext cx="4002533" cy="2768328"/>
          </a:xfrm>
          <a:prstGeom prst="rect">
            <a:avLst/>
          </a:prstGeom>
        </p:spPr>
        <p:txBody>
          <a:bodyPr/>
          <a:lstStyle>
            <a:lvl1pPr marL="0" indent="0">
              <a:buClrTx/>
              <a:buSzTx/>
              <a:buFontTx/>
              <a:buNone/>
              <a:defRPr sz="1800" spc="-50"/>
            </a:lvl1pPr>
            <a:lvl2pPr marL="0" indent="0">
              <a:buClrTx/>
              <a:buSzTx/>
              <a:buFontTx/>
              <a:buNone/>
              <a:defRPr sz="1800" spc="-50"/>
            </a:lvl2pPr>
            <a:lvl3pPr marL="0" indent="0">
              <a:buClrTx/>
              <a:buSzTx/>
              <a:buFontTx/>
              <a:buNone/>
              <a:defRPr sz="1800" spc="-50"/>
            </a:lvl3pPr>
            <a:lvl4pPr marL="0" indent="0">
              <a:buClrTx/>
              <a:buSzTx/>
              <a:buFontTx/>
              <a:buNone/>
              <a:defRPr sz="1800" spc="-50"/>
            </a:lvl4pPr>
            <a:lvl5pPr marL="0" indent="0">
              <a:buClrTx/>
              <a:buSzTx/>
              <a:buFontTx/>
              <a:buNone/>
              <a:defRPr sz="1800" spc="-50"/>
            </a:lvl5pPr>
          </a:lstStyle>
          <a:p>
            <a:r>
              <a:t>Body Level One</a:t>
            </a:r>
          </a:p>
          <a:p>
            <a:pPr lvl="1"/>
            <a:r>
              <a:t>Body Level Two</a:t>
            </a:r>
          </a:p>
          <a:p>
            <a:pPr lvl="2"/>
            <a:r>
              <a:t>Body Level Three</a:t>
            </a:r>
          </a:p>
          <a:p>
            <a:pPr lvl="3"/>
            <a:r>
              <a:t>Body Level Four</a:t>
            </a:r>
          </a:p>
          <a:p>
            <a:pPr lvl="4"/>
            <a:r>
              <a:t>Body Level Five</a:t>
            </a:r>
          </a:p>
        </p:txBody>
      </p:sp>
      <p:sp>
        <p:nvSpPr>
          <p:cNvPr id="109" name="Title Text"/>
          <p:cNvSpPr txBox="1">
            <a:spLocks noGrp="1"/>
          </p:cNvSpPr>
          <p:nvPr>
            <p:ph type="title"/>
          </p:nvPr>
        </p:nvSpPr>
        <p:spPr>
          <a:xfrm>
            <a:off x="566927" y="1316736"/>
            <a:ext cx="4531641" cy="868432"/>
          </a:xfrm>
          <a:prstGeom prst="rect">
            <a:avLst/>
          </a:prstGeom>
        </p:spPr>
        <p:txBody>
          <a:bodyPr/>
          <a:lstStyle/>
          <a:p>
            <a:r>
              <a:t>Title Text</a:t>
            </a:r>
          </a:p>
        </p:txBody>
      </p:sp>
      <p:sp>
        <p:nvSpPr>
          <p:cNvPr id="110" name="Picture Placeholder 2"/>
          <p:cNvSpPr>
            <a:spLocks noGrp="1"/>
          </p:cNvSpPr>
          <p:nvPr>
            <p:ph type="pic" idx="14"/>
          </p:nvPr>
        </p:nvSpPr>
        <p:spPr>
          <a:xfrm>
            <a:off x="5626100" y="1295400"/>
            <a:ext cx="6718300" cy="5718175"/>
          </a:xfrm>
          <a:prstGeom prst="rect">
            <a:avLst/>
          </a:prstGeom>
        </p:spPr>
        <p:txBody>
          <a:bodyPr lIns="91439" tIns="45719" rIns="91439" bIns="45719">
            <a:noAutofit/>
          </a:bodyPr>
          <a:lstStyle/>
          <a:p>
            <a:endParaRPr/>
          </a:p>
        </p:txBody>
      </p:sp>
      <p:sp>
        <p:nvSpPr>
          <p:cNvPr id="1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4" name="Rectangle 6"/>
          <p:cNvGrpSpPr/>
          <p:nvPr/>
        </p:nvGrpSpPr>
        <p:grpSpPr>
          <a:xfrm>
            <a:off x="268636" y="0"/>
            <a:ext cx="11696059" cy="6858000"/>
            <a:chOff x="0" y="0"/>
            <a:chExt cx="11696058" cy="6858000"/>
          </a:xfrm>
        </p:grpSpPr>
        <p:sp>
          <p:nvSpPr>
            <p:cNvPr id="2" name="Rectangle"/>
            <p:cNvSpPr/>
            <p:nvPr/>
          </p:nvSpPr>
          <p:spPr>
            <a:xfrm>
              <a:off x="-1" y="0"/>
              <a:ext cx="11696059" cy="6858000"/>
            </a:xfrm>
            <a:prstGeom prst="rect">
              <a:avLst/>
            </a:prstGeom>
            <a:solidFill>
              <a:srgbClr val="FFFFFF"/>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Arial"/>
                </a:defRPr>
              </a:pPr>
              <a:endParaRPr/>
            </a:p>
          </p:txBody>
        </p:sp>
        <p:sp>
          <p:nvSpPr>
            <p:cNvPr id="3" name="‘-"/>
            <p:cNvSpPr txBox="1"/>
            <p:nvPr/>
          </p:nvSpPr>
          <p:spPr>
            <a:xfrm>
              <a:off x="45719" y="3210464"/>
              <a:ext cx="11604618" cy="43706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lvl="6" indent="2743131" algn="ctr">
                <a:defRPr sz="2400">
                  <a:solidFill>
                    <a:srgbClr val="FFFFFF"/>
                  </a:solidFill>
                  <a:latin typeface="+mn-lt"/>
                  <a:ea typeface="+mn-ea"/>
                  <a:cs typeface="+mn-cs"/>
                  <a:sym typeface="Arial"/>
                </a:defRPr>
              </a:pPr>
              <a:r>
                <a:t>‘-</a:t>
              </a:r>
            </a:p>
          </p:txBody>
        </p:sp>
      </p:grpSp>
      <p:pic>
        <p:nvPicPr>
          <p:cNvPr id="5" name="Picture 13" descr="Picture 13"/>
          <p:cNvPicPr>
            <a:picLocks noChangeAspect="1"/>
          </p:cNvPicPr>
          <p:nvPr/>
        </p:nvPicPr>
        <p:blipFill>
          <a:blip r:embed="rId13"/>
          <a:stretch>
            <a:fillRect/>
          </a:stretch>
        </p:blipFill>
        <p:spPr>
          <a:xfrm>
            <a:off x="-3" y="0"/>
            <a:ext cx="12188953" cy="6857998"/>
          </a:xfrm>
          <a:prstGeom prst="rect">
            <a:avLst/>
          </a:prstGeom>
          <a:ln w="12700">
            <a:miter lim="400000"/>
          </a:ln>
        </p:spPr>
      </p:pic>
      <p:pic>
        <p:nvPicPr>
          <p:cNvPr id="6" name="Picture 9" descr="Picture 9"/>
          <p:cNvPicPr>
            <a:picLocks noChangeAspect="1"/>
          </p:cNvPicPr>
          <p:nvPr/>
        </p:nvPicPr>
        <p:blipFill>
          <a:blip r:embed="rId14"/>
          <a:stretch>
            <a:fillRect/>
          </a:stretch>
        </p:blipFill>
        <p:spPr>
          <a:xfrm>
            <a:off x="178021" y="255453"/>
            <a:ext cx="3685526" cy="513025"/>
          </a:xfrm>
          <a:prstGeom prst="rect">
            <a:avLst/>
          </a:prstGeom>
          <a:ln w="12700">
            <a:miter lim="400000"/>
          </a:ln>
        </p:spPr>
      </p:pic>
      <p:sp>
        <p:nvSpPr>
          <p:cNvPr id="7" name="Title Text"/>
          <p:cNvSpPr txBox="1">
            <a:spLocks noGrp="1"/>
          </p:cNvSpPr>
          <p:nvPr>
            <p:ph type="title"/>
          </p:nvPr>
        </p:nvSpPr>
        <p:spPr>
          <a:xfrm>
            <a:off x="1826683" y="1371600"/>
            <a:ext cx="9753601" cy="1066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Title Text</a:t>
            </a:r>
          </a:p>
        </p:txBody>
      </p:sp>
      <p:sp>
        <p:nvSpPr>
          <p:cNvPr id="8" name="Body Level One…"/>
          <p:cNvSpPr txBox="1">
            <a:spLocks noGrp="1"/>
          </p:cNvSpPr>
          <p:nvPr>
            <p:ph type="body" idx="1"/>
          </p:nvPr>
        </p:nvSpPr>
        <p:spPr>
          <a:xfrm>
            <a:off x="6805083" y="2438400"/>
            <a:ext cx="4775201" cy="4419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9" name="Slide Number"/>
          <p:cNvSpPr txBox="1">
            <a:spLocks noGrp="1"/>
          </p:cNvSpPr>
          <p:nvPr>
            <p:ph type="sldNum" sz="quarter" idx="2"/>
          </p:nvPr>
        </p:nvSpPr>
        <p:spPr>
          <a:xfrm>
            <a:off x="10620288" y="6336310"/>
            <a:ext cx="360641" cy="343874"/>
          </a:xfrm>
          <a:prstGeom prst="rect">
            <a:avLst/>
          </a:prstGeom>
          <a:ln w="12700">
            <a:miter lim="400000"/>
          </a:ln>
        </p:spPr>
        <p:txBody>
          <a:bodyPr wrap="none" lIns="60960" tIns="60960" rIns="60960" bIns="60960" anchor="ctr">
            <a:spAutoFit/>
          </a:bodyPr>
          <a:lstStyle>
            <a:lvl1pPr algn="r" defTabSz="685800">
              <a:defRPr sz="1600" b="1">
                <a:latin typeface="+mn-lt"/>
                <a:ea typeface="+mn-ea"/>
                <a:cs typeface="+mn-cs"/>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914400" rtl="0" latinLnBrk="0">
        <a:lnSpc>
          <a:spcPct val="90000"/>
        </a:lnSpc>
        <a:spcBef>
          <a:spcPts val="0"/>
        </a:spcBef>
        <a:spcAft>
          <a:spcPts val="0"/>
        </a:spcAft>
        <a:buClrTx/>
        <a:buSzTx/>
        <a:buFontTx/>
        <a:buNone/>
        <a:tabLst/>
        <a:defRPr sz="3000" b="0" i="0" u="none" strike="noStrike" cap="none" spc="0" baseline="0">
          <a:solidFill>
            <a:schemeClr val="accent1"/>
          </a:solidFill>
          <a:uFillTx/>
          <a:latin typeface="+mn-lt"/>
          <a:ea typeface="+mn-ea"/>
          <a:cs typeface="+mn-cs"/>
          <a:sym typeface="Arial"/>
        </a:defRPr>
      </a:lvl1pPr>
      <a:lvl2pPr marL="0" marR="0" indent="0" algn="l" defTabSz="914400" rtl="0" latinLnBrk="0">
        <a:lnSpc>
          <a:spcPct val="90000"/>
        </a:lnSpc>
        <a:spcBef>
          <a:spcPts val="0"/>
        </a:spcBef>
        <a:spcAft>
          <a:spcPts val="0"/>
        </a:spcAft>
        <a:buClrTx/>
        <a:buSzTx/>
        <a:buFontTx/>
        <a:buNone/>
        <a:tabLst/>
        <a:defRPr sz="3000" b="0" i="0" u="none" strike="noStrike" cap="none" spc="0" baseline="0">
          <a:solidFill>
            <a:schemeClr val="accent1"/>
          </a:solidFill>
          <a:uFillTx/>
          <a:latin typeface="+mn-lt"/>
          <a:ea typeface="+mn-ea"/>
          <a:cs typeface="+mn-cs"/>
          <a:sym typeface="Arial"/>
        </a:defRPr>
      </a:lvl2pPr>
      <a:lvl3pPr marL="0" marR="0" indent="0" algn="l" defTabSz="914400" rtl="0" latinLnBrk="0">
        <a:lnSpc>
          <a:spcPct val="90000"/>
        </a:lnSpc>
        <a:spcBef>
          <a:spcPts val="0"/>
        </a:spcBef>
        <a:spcAft>
          <a:spcPts val="0"/>
        </a:spcAft>
        <a:buClrTx/>
        <a:buSzTx/>
        <a:buFontTx/>
        <a:buNone/>
        <a:tabLst/>
        <a:defRPr sz="3000" b="0" i="0" u="none" strike="noStrike" cap="none" spc="0" baseline="0">
          <a:solidFill>
            <a:schemeClr val="accent1"/>
          </a:solidFill>
          <a:uFillTx/>
          <a:latin typeface="+mn-lt"/>
          <a:ea typeface="+mn-ea"/>
          <a:cs typeface="+mn-cs"/>
          <a:sym typeface="Arial"/>
        </a:defRPr>
      </a:lvl3pPr>
      <a:lvl4pPr marL="0" marR="0" indent="0" algn="l" defTabSz="914400" rtl="0" latinLnBrk="0">
        <a:lnSpc>
          <a:spcPct val="90000"/>
        </a:lnSpc>
        <a:spcBef>
          <a:spcPts val="0"/>
        </a:spcBef>
        <a:spcAft>
          <a:spcPts val="0"/>
        </a:spcAft>
        <a:buClrTx/>
        <a:buSzTx/>
        <a:buFontTx/>
        <a:buNone/>
        <a:tabLst/>
        <a:defRPr sz="3000" b="0" i="0" u="none" strike="noStrike" cap="none" spc="0" baseline="0">
          <a:solidFill>
            <a:schemeClr val="accent1"/>
          </a:solidFill>
          <a:uFillTx/>
          <a:latin typeface="+mn-lt"/>
          <a:ea typeface="+mn-ea"/>
          <a:cs typeface="+mn-cs"/>
          <a:sym typeface="Arial"/>
        </a:defRPr>
      </a:lvl4pPr>
      <a:lvl5pPr marL="0" marR="0" indent="0" algn="l" defTabSz="914400" rtl="0" latinLnBrk="0">
        <a:lnSpc>
          <a:spcPct val="90000"/>
        </a:lnSpc>
        <a:spcBef>
          <a:spcPts val="0"/>
        </a:spcBef>
        <a:spcAft>
          <a:spcPts val="0"/>
        </a:spcAft>
        <a:buClrTx/>
        <a:buSzTx/>
        <a:buFontTx/>
        <a:buNone/>
        <a:tabLst/>
        <a:defRPr sz="3000" b="0" i="0" u="none" strike="noStrike" cap="none" spc="0" baseline="0">
          <a:solidFill>
            <a:schemeClr val="accent1"/>
          </a:solidFill>
          <a:uFillTx/>
          <a:latin typeface="+mn-lt"/>
          <a:ea typeface="+mn-ea"/>
          <a:cs typeface="+mn-cs"/>
          <a:sym typeface="Arial"/>
        </a:defRPr>
      </a:lvl5pPr>
      <a:lvl6pPr marL="0" marR="0" indent="0" algn="l" defTabSz="914400" rtl="0" latinLnBrk="0">
        <a:lnSpc>
          <a:spcPct val="90000"/>
        </a:lnSpc>
        <a:spcBef>
          <a:spcPts val="0"/>
        </a:spcBef>
        <a:spcAft>
          <a:spcPts val="0"/>
        </a:spcAft>
        <a:buClrTx/>
        <a:buSzTx/>
        <a:buFontTx/>
        <a:buNone/>
        <a:tabLst/>
        <a:defRPr sz="3000" b="0" i="0" u="none" strike="noStrike" cap="none" spc="0" baseline="0">
          <a:solidFill>
            <a:schemeClr val="accent1"/>
          </a:solidFill>
          <a:uFillTx/>
          <a:latin typeface="+mn-lt"/>
          <a:ea typeface="+mn-ea"/>
          <a:cs typeface="+mn-cs"/>
          <a:sym typeface="Arial"/>
        </a:defRPr>
      </a:lvl6pPr>
      <a:lvl7pPr marL="0" marR="0" indent="0" algn="l" defTabSz="914400" rtl="0" latinLnBrk="0">
        <a:lnSpc>
          <a:spcPct val="90000"/>
        </a:lnSpc>
        <a:spcBef>
          <a:spcPts val="0"/>
        </a:spcBef>
        <a:spcAft>
          <a:spcPts val="0"/>
        </a:spcAft>
        <a:buClrTx/>
        <a:buSzTx/>
        <a:buFontTx/>
        <a:buNone/>
        <a:tabLst/>
        <a:defRPr sz="3000" b="0" i="0" u="none" strike="noStrike" cap="none" spc="0" baseline="0">
          <a:solidFill>
            <a:schemeClr val="accent1"/>
          </a:solidFill>
          <a:uFillTx/>
          <a:latin typeface="+mn-lt"/>
          <a:ea typeface="+mn-ea"/>
          <a:cs typeface="+mn-cs"/>
          <a:sym typeface="Arial"/>
        </a:defRPr>
      </a:lvl7pPr>
      <a:lvl8pPr marL="0" marR="0" indent="0" algn="l" defTabSz="914400" rtl="0" latinLnBrk="0">
        <a:lnSpc>
          <a:spcPct val="90000"/>
        </a:lnSpc>
        <a:spcBef>
          <a:spcPts val="0"/>
        </a:spcBef>
        <a:spcAft>
          <a:spcPts val="0"/>
        </a:spcAft>
        <a:buClrTx/>
        <a:buSzTx/>
        <a:buFontTx/>
        <a:buNone/>
        <a:tabLst/>
        <a:defRPr sz="3000" b="0" i="0" u="none" strike="noStrike" cap="none" spc="0" baseline="0">
          <a:solidFill>
            <a:schemeClr val="accent1"/>
          </a:solidFill>
          <a:uFillTx/>
          <a:latin typeface="+mn-lt"/>
          <a:ea typeface="+mn-ea"/>
          <a:cs typeface="+mn-cs"/>
          <a:sym typeface="Arial"/>
        </a:defRPr>
      </a:lvl8pPr>
      <a:lvl9pPr marL="0" marR="0" indent="0" algn="l" defTabSz="914400" rtl="0" latinLnBrk="0">
        <a:lnSpc>
          <a:spcPct val="90000"/>
        </a:lnSpc>
        <a:spcBef>
          <a:spcPts val="0"/>
        </a:spcBef>
        <a:spcAft>
          <a:spcPts val="0"/>
        </a:spcAft>
        <a:buClrTx/>
        <a:buSzTx/>
        <a:buFontTx/>
        <a:buNone/>
        <a:tabLst/>
        <a:defRPr sz="3000" b="0" i="0" u="none" strike="noStrike" cap="none" spc="0" baseline="0">
          <a:solidFill>
            <a:schemeClr val="accent1"/>
          </a:solidFill>
          <a:uFillTx/>
          <a:latin typeface="+mn-lt"/>
          <a:ea typeface="+mn-ea"/>
          <a:cs typeface="+mn-cs"/>
          <a:sym typeface="Arial"/>
        </a:defRPr>
      </a:lvl9pPr>
    </p:titleStyle>
    <p:bodyStyle>
      <a:lvl1pPr marL="228600" marR="0" indent="-228600" algn="l" defTabSz="914400" rtl="0" latinLnBrk="0">
        <a:lnSpc>
          <a:spcPct val="100000"/>
        </a:lnSpc>
        <a:spcBef>
          <a:spcPts val="1000"/>
        </a:spcBef>
        <a:spcAft>
          <a:spcPts val="0"/>
        </a:spcAft>
        <a:buClr>
          <a:schemeClr val="accent1"/>
        </a:buClr>
        <a:buSzPct val="100000"/>
        <a:buFont typeface="Arial"/>
        <a:buChar char="•"/>
        <a:tabLst/>
        <a:defRPr sz="2000" b="0" i="0" u="none" strike="noStrike" cap="none" spc="0" baseline="0">
          <a:solidFill>
            <a:schemeClr val="accent4"/>
          </a:solidFill>
          <a:uFillTx/>
          <a:latin typeface="+mn-lt"/>
          <a:ea typeface="+mn-ea"/>
          <a:cs typeface="+mn-cs"/>
          <a:sym typeface="Arial"/>
        </a:defRPr>
      </a:lvl1pPr>
      <a:lvl2pPr marL="685800" marR="0" indent="-228600" algn="l" defTabSz="914400" rtl="0" latinLnBrk="0">
        <a:lnSpc>
          <a:spcPct val="100000"/>
        </a:lnSpc>
        <a:spcBef>
          <a:spcPts val="1000"/>
        </a:spcBef>
        <a:spcAft>
          <a:spcPts val="0"/>
        </a:spcAft>
        <a:buClr>
          <a:schemeClr val="accent1"/>
        </a:buClr>
        <a:buSzPct val="100000"/>
        <a:buFont typeface="Arial"/>
        <a:buChar char="•"/>
        <a:tabLst/>
        <a:defRPr sz="2000" b="0" i="0" u="none" strike="noStrike" cap="none" spc="0" baseline="0">
          <a:solidFill>
            <a:schemeClr val="accent4"/>
          </a:solidFill>
          <a:uFillTx/>
          <a:latin typeface="+mn-lt"/>
          <a:ea typeface="+mn-ea"/>
          <a:cs typeface="+mn-cs"/>
          <a:sym typeface="Arial"/>
        </a:defRPr>
      </a:lvl2pPr>
      <a:lvl3pPr marL="1168400" marR="0" indent="-254000" algn="l" defTabSz="914400" rtl="0" latinLnBrk="0">
        <a:lnSpc>
          <a:spcPct val="100000"/>
        </a:lnSpc>
        <a:spcBef>
          <a:spcPts val="1000"/>
        </a:spcBef>
        <a:spcAft>
          <a:spcPts val="0"/>
        </a:spcAft>
        <a:buClr>
          <a:schemeClr val="accent1"/>
        </a:buClr>
        <a:buSzPct val="100000"/>
        <a:buFont typeface="Arial"/>
        <a:buChar char="-"/>
        <a:tabLst/>
        <a:defRPr sz="2000" b="0" i="0" u="none" strike="noStrike" cap="none" spc="0" baseline="0">
          <a:solidFill>
            <a:schemeClr val="accent4"/>
          </a:solidFill>
          <a:uFillTx/>
          <a:latin typeface="+mn-lt"/>
          <a:ea typeface="+mn-ea"/>
          <a:cs typeface="+mn-cs"/>
          <a:sym typeface="Arial"/>
        </a:defRPr>
      </a:lvl3pPr>
      <a:lvl4pPr marL="1625600" marR="0" indent="-254000" algn="l" defTabSz="914400" rtl="0" latinLnBrk="0">
        <a:lnSpc>
          <a:spcPct val="100000"/>
        </a:lnSpc>
        <a:spcBef>
          <a:spcPts val="1000"/>
        </a:spcBef>
        <a:spcAft>
          <a:spcPts val="0"/>
        </a:spcAft>
        <a:buClr>
          <a:schemeClr val="accent1"/>
        </a:buClr>
        <a:buSzPct val="100000"/>
        <a:buFont typeface="Arial"/>
        <a:buChar char="•"/>
        <a:tabLst/>
        <a:defRPr sz="2000" b="0" i="0" u="none" strike="noStrike" cap="none" spc="0" baseline="0">
          <a:solidFill>
            <a:schemeClr val="accent4"/>
          </a:solidFill>
          <a:uFillTx/>
          <a:latin typeface="+mn-lt"/>
          <a:ea typeface="+mn-ea"/>
          <a:cs typeface="+mn-cs"/>
          <a:sym typeface="Arial"/>
        </a:defRPr>
      </a:lvl4pPr>
      <a:lvl5pPr marL="2082800" marR="0" indent="-254000" algn="l" defTabSz="914400" rtl="0" latinLnBrk="0">
        <a:lnSpc>
          <a:spcPct val="100000"/>
        </a:lnSpc>
        <a:spcBef>
          <a:spcPts val="1000"/>
        </a:spcBef>
        <a:spcAft>
          <a:spcPts val="0"/>
        </a:spcAft>
        <a:buClr>
          <a:schemeClr val="accent1"/>
        </a:buClr>
        <a:buSzPct val="100000"/>
        <a:buFont typeface="Arial"/>
        <a:buChar char="•"/>
        <a:tabLst/>
        <a:defRPr sz="2000" b="0" i="0" u="none" strike="noStrike" cap="none" spc="0" baseline="0">
          <a:solidFill>
            <a:schemeClr val="accent4"/>
          </a:solidFill>
          <a:uFillTx/>
          <a:latin typeface="+mn-lt"/>
          <a:ea typeface="+mn-ea"/>
          <a:cs typeface="+mn-cs"/>
          <a:sym typeface="Arial"/>
        </a:defRPr>
      </a:lvl5pPr>
      <a:lvl6pPr marL="2540000" marR="0" indent="-254000" algn="l" defTabSz="914400" rtl="0" latinLnBrk="0">
        <a:lnSpc>
          <a:spcPct val="100000"/>
        </a:lnSpc>
        <a:spcBef>
          <a:spcPts val="1000"/>
        </a:spcBef>
        <a:spcAft>
          <a:spcPts val="0"/>
        </a:spcAft>
        <a:buClr>
          <a:schemeClr val="accent1"/>
        </a:buClr>
        <a:buSzPct val="100000"/>
        <a:buFont typeface="Arial"/>
        <a:buChar char="•"/>
        <a:tabLst/>
        <a:defRPr sz="2000" b="0" i="0" u="none" strike="noStrike" cap="none" spc="0" baseline="0">
          <a:solidFill>
            <a:schemeClr val="accent4"/>
          </a:solidFill>
          <a:uFillTx/>
          <a:latin typeface="+mn-lt"/>
          <a:ea typeface="+mn-ea"/>
          <a:cs typeface="+mn-cs"/>
          <a:sym typeface="Arial"/>
        </a:defRPr>
      </a:lvl6pPr>
      <a:lvl7pPr marL="2997200" marR="0" indent="-254000" algn="l" defTabSz="914400" rtl="0" latinLnBrk="0">
        <a:lnSpc>
          <a:spcPct val="100000"/>
        </a:lnSpc>
        <a:spcBef>
          <a:spcPts val="1000"/>
        </a:spcBef>
        <a:spcAft>
          <a:spcPts val="0"/>
        </a:spcAft>
        <a:buClr>
          <a:schemeClr val="accent1"/>
        </a:buClr>
        <a:buSzPct val="100000"/>
        <a:buFont typeface="Arial"/>
        <a:buChar char="•"/>
        <a:tabLst/>
        <a:defRPr sz="2000" b="0" i="0" u="none" strike="noStrike" cap="none" spc="0" baseline="0">
          <a:solidFill>
            <a:schemeClr val="accent4"/>
          </a:solidFill>
          <a:uFillTx/>
          <a:latin typeface="+mn-lt"/>
          <a:ea typeface="+mn-ea"/>
          <a:cs typeface="+mn-cs"/>
          <a:sym typeface="Arial"/>
        </a:defRPr>
      </a:lvl7pPr>
      <a:lvl8pPr marL="3454400" marR="0" indent="-254000" algn="l" defTabSz="914400" rtl="0" latinLnBrk="0">
        <a:lnSpc>
          <a:spcPct val="100000"/>
        </a:lnSpc>
        <a:spcBef>
          <a:spcPts val="1000"/>
        </a:spcBef>
        <a:spcAft>
          <a:spcPts val="0"/>
        </a:spcAft>
        <a:buClr>
          <a:schemeClr val="accent1"/>
        </a:buClr>
        <a:buSzPct val="100000"/>
        <a:buFont typeface="Arial"/>
        <a:buChar char="•"/>
        <a:tabLst/>
        <a:defRPr sz="2000" b="0" i="0" u="none" strike="noStrike" cap="none" spc="0" baseline="0">
          <a:solidFill>
            <a:schemeClr val="accent4"/>
          </a:solidFill>
          <a:uFillTx/>
          <a:latin typeface="+mn-lt"/>
          <a:ea typeface="+mn-ea"/>
          <a:cs typeface="+mn-cs"/>
          <a:sym typeface="Arial"/>
        </a:defRPr>
      </a:lvl8pPr>
      <a:lvl9pPr marL="3911600" marR="0" indent="-254000" algn="l" defTabSz="914400" rtl="0" latinLnBrk="0">
        <a:lnSpc>
          <a:spcPct val="100000"/>
        </a:lnSpc>
        <a:spcBef>
          <a:spcPts val="1000"/>
        </a:spcBef>
        <a:spcAft>
          <a:spcPts val="0"/>
        </a:spcAft>
        <a:buClr>
          <a:schemeClr val="accent1"/>
        </a:buClr>
        <a:buSzPct val="100000"/>
        <a:buFont typeface="Arial"/>
        <a:buChar char="•"/>
        <a:tabLst/>
        <a:defRPr sz="2000" b="0" i="0" u="none" strike="noStrike" cap="none" spc="0" baseline="0">
          <a:solidFill>
            <a:schemeClr val="accent4"/>
          </a:solidFill>
          <a:uFillTx/>
          <a:latin typeface="+mn-lt"/>
          <a:ea typeface="+mn-ea"/>
          <a:cs typeface="+mn-cs"/>
          <a:sym typeface="Arial"/>
        </a:defRPr>
      </a:lvl9pPr>
    </p:bodyStyle>
    <p:otherStyle>
      <a:lvl1pPr marL="0" marR="0" indent="0" algn="r" defTabSz="685800" rtl="0" latinLnBrk="0">
        <a:lnSpc>
          <a:spcPct val="100000"/>
        </a:lnSpc>
        <a:spcBef>
          <a:spcPts val="0"/>
        </a:spcBef>
        <a:spcAft>
          <a:spcPts val="0"/>
        </a:spcAft>
        <a:buClrTx/>
        <a:buSzTx/>
        <a:buFontTx/>
        <a:buNone/>
        <a:tabLst/>
        <a:defRPr sz="1600" b="1" i="0" u="none" strike="noStrike" cap="none" spc="0" baseline="0">
          <a:solidFill>
            <a:schemeClr val="tx1"/>
          </a:solidFill>
          <a:uFillTx/>
          <a:latin typeface="+mn-lt"/>
          <a:ea typeface="+mn-ea"/>
          <a:cs typeface="+mn-cs"/>
          <a:sym typeface="Arial"/>
        </a:defRPr>
      </a:lvl1pPr>
      <a:lvl2pPr marL="0" marR="0" indent="0" algn="r" defTabSz="685800" rtl="0" latinLnBrk="0">
        <a:lnSpc>
          <a:spcPct val="100000"/>
        </a:lnSpc>
        <a:spcBef>
          <a:spcPts val="0"/>
        </a:spcBef>
        <a:spcAft>
          <a:spcPts val="0"/>
        </a:spcAft>
        <a:buClrTx/>
        <a:buSzTx/>
        <a:buFontTx/>
        <a:buNone/>
        <a:tabLst/>
        <a:defRPr sz="1600" b="1" i="0" u="none" strike="noStrike" cap="none" spc="0" baseline="0">
          <a:solidFill>
            <a:schemeClr val="tx1"/>
          </a:solidFill>
          <a:uFillTx/>
          <a:latin typeface="+mn-lt"/>
          <a:ea typeface="+mn-ea"/>
          <a:cs typeface="+mn-cs"/>
          <a:sym typeface="Arial"/>
        </a:defRPr>
      </a:lvl2pPr>
      <a:lvl3pPr marL="0" marR="0" indent="0" algn="r" defTabSz="685800" rtl="0" latinLnBrk="0">
        <a:lnSpc>
          <a:spcPct val="100000"/>
        </a:lnSpc>
        <a:spcBef>
          <a:spcPts val="0"/>
        </a:spcBef>
        <a:spcAft>
          <a:spcPts val="0"/>
        </a:spcAft>
        <a:buClrTx/>
        <a:buSzTx/>
        <a:buFontTx/>
        <a:buNone/>
        <a:tabLst/>
        <a:defRPr sz="1600" b="1" i="0" u="none" strike="noStrike" cap="none" spc="0" baseline="0">
          <a:solidFill>
            <a:schemeClr val="tx1"/>
          </a:solidFill>
          <a:uFillTx/>
          <a:latin typeface="+mn-lt"/>
          <a:ea typeface="+mn-ea"/>
          <a:cs typeface="+mn-cs"/>
          <a:sym typeface="Arial"/>
        </a:defRPr>
      </a:lvl3pPr>
      <a:lvl4pPr marL="0" marR="0" indent="0" algn="r" defTabSz="685800" rtl="0" latinLnBrk="0">
        <a:lnSpc>
          <a:spcPct val="100000"/>
        </a:lnSpc>
        <a:spcBef>
          <a:spcPts val="0"/>
        </a:spcBef>
        <a:spcAft>
          <a:spcPts val="0"/>
        </a:spcAft>
        <a:buClrTx/>
        <a:buSzTx/>
        <a:buFontTx/>
        <a:buNone/>
        <a:tabLst/>
        <a:defRPr sz="1600" b="1" i="0" u="none" strike="noStrike" cap="none" spc="0" baseline="0">
          <a:solidFill>
            <a:schemeClr val="tx1"/>
          </a:solidFill>
          <a:uFillTx/>
          <a:latin typeface="+mn-lt"/>
          <a:ea typeface="+mn-ea"/>
          <a:cs typeface="+mn-cs"/>
          <a:sym typeface="Arial"/>
        </a:defRPr>
      </a:lvl4pPr>
      <a:lvl5pPr marL="0" marR="0" indent="0" algn="r" defTabSz="685800" rtl="0" latinLnBrk="0">
        <a:lnSpc>
          <a:spcPct val="100000"/>
        </a:lnSpc>
        <a:spcBef>
          <a:spcPts val="0"/>
        </a:spcBef>
        <a:spcAft>
          <a:spcPts val="0"/>
        </a:spcAft>
        <a:buClrTx/>
        <a:buSzTx/>
        <a:buFontTx/>
        <a:buNone/>
        <a:tabLst/>
        <a:defRPr sz="1600" b="1" i="0" u="none" strike="noStrike" cap="none" spc="0" baseline="0">
          <a:solidFill>
            <a:schemeClr val="tx1"/>
          </a:solidFill>
          <a:uFillTx/>
          <a:latin typeface="+mn-lt"/>
          <a:ea typeface="+mn-ea"/>
          <a:cs typeface="+mn-cs"/>
          <a:sym typeface="Arial"/>
        </a:defRPr>
      </a:lvl5pPr>
      <a:lvl6pPr marL="0" marR="0" indent="0" algn="r" defTabSz="685800" rtl="0" latinLnBrk="0">
        <a:lnSpc>
          <a:spcPct val="100000"/>
        </a:lnSpc>
        <a:spcBef>
          <a:spcPts val="0"/>
        </a:spcBef>
        <a:spcAft>
          <a:spcPts val="0"/>
        </a:spcAft>
        <a:buClrTx/>
        <a:buSzTx/>
        <a:buFontTx/>
        <a:buNone/>
        <a:tabLst/>
        <a:defRPr sz="1600" b="1" i="0" u="none" strike="noStrike" cap="none" spc="0" baseline="0">
          <a:solidFill>
            <a:schemeClr val="tx1"/>
          </a:solidFill>
          <a:uFillTx/>
          <a:latin typeface="+mn-lt"/>
          <a:ea typeface="+mn-ea"/>
          <a:cs typeface="+mn-cs"/>
          <a:sym typeface="Arial"/>
        </a:defRPr>
      </a:lvl6pPr>
      <a:lvl7pPr marL="0" marR="0" indent="0" algn="r" defTabSz="685800" rtl="0" latinLnBrk="0">
        <a:lnSpc>
          <a:spcPct val="100000"/>
        </a:lnSpc>
        <a:spcBef>
          <a:spcPts val="0"/>
        </a:spcBef>
        <a:spcAft>
          <a:spcPts val="0"/>
        </a:spcAft>
        <a:buClrTx/>
        <a:buSzTx/>
        <a:buFontTx/>
        <a:buNone/>
        <a:tabLst/>
        <a:defRPr sz="1600" b="1" i="0" u="none" strike="noStrike" cap="none" spc="0" baseline="0">
          <a:solidFill>
            <a:schemeClr val="tx1"/>
          </a:solidFill>
          <a:uFillTx/>
          <a:latin typeface="+mn-lt"/>
          <a:ea typeface="+mn-ea"/>
          <a:cs typeface="+mn-cs"/>
          <a:sym typeface="Arial"/>
        </a:defRPr>
      </a:lvl7pPr>
      <a:lvl8pPr marL="0" marR="0" indent="0" algn="r" defTabSz="685800" rtl="0" latinLnBrk="0">
        <a:lnSpc>
          <a:spcPct val="100000"/>
        </a:lnSpc>
        <a:spcBef>
          <a:spcPts val="0"/>
        </a:spcBef>
        <a:spcAft>
          <a:spcPts val="0"/>
        </a:spcAft>
        <a:buClrTx/>
        <a:buSzTx/>
        <a:buFontTx/>
        <a:buNone/>
        <a:tabLst/>
        <a:defRPr sz="1600" b="1" i="0" u="none" strike="noStrike" cap="none" spc="0" baseline="0">
          <a:solidFill>
            <a:schemeClr val="tx1"/>
          </a:solidFill>
          <a:uFillTx/>
          <a:latin typeface="+mn-lt"/>
          <a:ea typeface="+mn-ea"/>
          <a:cs typeface="+mn-cs"/>
          <a:sym typeface="Arial"/>
        </a:defRPr>
      </a:lvl8pPr>
      <a:lvl9pPr marL="0" marR="0" indent="0" algn="r" defTabSz="685800" rtl="0" latinLnBrk="0">
        <a:lnSpc>
          <a:spcPct val="100000"/>
        </a:lnSpc>
        <a:spcBef>
          <a:spcPts val="0"/>
        </a:spcBef>
        <a:spcAft>
          <a:spcPts val="0"/>
        </a:spcAft>
        <a:buClrTx/>
        <a:buSzTx/>
        <a:buFontTx/>
        <a:buNone/>
        <a:tabLst/>
        <a:defRPr sz="1600" b="1"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hyperlink" Target="http://ecowatch.com/" TargetMode="External"/><Relationship Id="rId3" Type="http://schemas.openxmlformats.org/officeDocument/2006/relationships/hyperlink" Target="https://buildyoursmarthome.co/reviews/best-zigbee-controllers/" TargetMode="External"/><Relationship Id="rId7" Type="http://schemas.openxmlformats.org/officeDocument/2006/relationships/hyperlink" Target="https://dspace.cvut.cz/bitstream/handle/10467/76315/F3-BP-2018-Semanova-Lucia-bp-luciasemanova.pdf?sequence=-1&amp;isAllowed=y" TargetMode="External"/><Relationship Id="rId2" Type="http://schemas.openxmlformats.org/officeDocument/2006/relationships/hyperlink" Target="http://buildyoursmarthome.com/" TargetMode="External"/><Relationship Id="rId1" Type="http://schemas.openxmlformats.org/officeDocument/2006/relationships/slideLayout" Target="../slideLayouts/slideLayout7.xml"/><Relationship Id="rId6" Type="http://schemas.openxmlformats.org/officeDocument/2006/relationships/hyperlink" Target="http://dspace.cvut.cz/" TargetMode="External"/><Relationship Id="rId5" Type="http://schemas.openxmlformats.org/officeDocument/2006/relationships/hyperlink" Target="https://cleantechnica.com/2018/01/11/wind-solar-storage-prices-smash-records/" TargetMode="External"/><Relationship Id="rId4" Type="http://schemas.openxmlformats.org/officeDocument/2006/relationships/hyperlink" Target="http://cleantechnica.com/" TargetMode="External"/><Relationship Id="rId9" Type="http://schemas.openxmlformats.org/officeDocument/2006/relationships/hyperlink" Target="https://www.ecowatch.com/fossil-fuel-industry-deceived-public-2641052019.html?rebelltitem=1"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smartparkingsystems.com/wp-content/uploads/2018/03/Logo-LoRa-WAN.jpg" TargetMode="External"/><Relationship Id="rId13" Type="http://schemas.openxmlformats.org/officeDocument/2006/relationships/hyperlink" Target="http://wikipedia.org/" TargetMode="External"/><Relationship Id="rId3" Type="http://schemas.openxmlformats.org/officeDocument/2006/relationships/hyperlink" Target="http://lifewire.com/" TargetMode="External"/><Relationship Id="rId7" Type="http://schemas.openxmlformats.org/officeDocument/2006/relationships/hyperlink" Target="http://smartparkingsystems.com/" TargetMode="External"/><Relationship Id="rId12" Type="http://schemas.openxmlformats.org/officeDocument/2006/relationships/hyperlink" Target="https://www.thethingsnetwork.org/docs/lorawan/" TargetMode="External"/><Relationship Id="rId2" Type="http://schemas.openxmlformats.org/officeDocument/2006/relationships/hyperlink" Target="https://lora-alliance.org/sites/default/files/2018-04/what-is-lorawan.pdf" TargetMode="External"/><Relationship Id="rId1" Type="http://schemas.openxmlformats.org/officeDocument/2006/relationships/slideLayout" Target="../slideLayouts/slideLayout7.xml"/><Relationship Id="rId6" Type="http://schemas.openxmlformats.org/officeDocument/2006/relationships/hyperlink" Target="https://www.quora.com/What-is-smart-power-grid" TargetMode="External"/><Relationship Id="rId11" Type="http://schemas.openxmlformats.org/officeDocument/2006/relationships/hyperlink" Target="http://thethingsnetwork.com/" TargetMode="External"/><Relationship Id="rId5" Type="http://schemas.openxmlformats.org/officeDocument/2006/relationships/hyperlink" Target="http://quora.com/" TargetMode="External"/><Relationship Id="rId10" Type="http://schemas.openxmlformats.org/officeDocument/2006/relationships/hyperlink" Target="https://www.teslarati.com/tesla-powerpack-farm-australia-energy-storage-movement/" TargetMode="External"/><Relationship Id="rId4" Type="http://schemas.openxmlformats.org/officeDocument/2006/relationships/hyperlink" Target="https://www.lifewire.com/wimax-wireless-networking-818321" TargetMode="External"/><Relationship Id="rId9" Type="http://schemas.openxmlformats.org/officeDocument/2006/relationships/hyperlink" Target="http://teslarati.com/" TargetMode="External"/><Relationship Id="rId14" Type="http://schemas.openxmlformats.org/officeDocument/2006/relationships/hyperlink" Target="https://en.wikipedia.org/wiki/Electrical_grid#History"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4.jpe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lide Number Placeholder 6"/>
          <p:cNvSpPr txBox="1">
            <a:spLocks noGrp="1"/>
          </p:cNvSpPr>
          <p:nvPr>
            <p:ph type="sldNum" sz="quarter" idx="4294967295"/>
          </p:nvPr>
        </p:nvSpPr>
        <p:spPr>
          <a:xfrm>
            <a:off x="10733297" y="6336309"/>
            <a:ext cx="247632" cy="34387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a:t>
            </a:fld>
            <a:endParaRPr/>
          </a:p>
        </p:txBody>
      </p:sp>
      <p:sp>
        <p:nvSpPr>
          <p:cNvPr id="146" name="Text Placeholder 1"/>
          <p:cNvSpPr txBox="1">
            <a:spLocks noGrp="1"/>
          </p:cNvSpPr>
          <p:nvPr>
            <p:ph type="body" sz="quarter" idx="1"/>
          </p:nvPr>
        </p:nvSpPr>
        <p:spPr>
          <a:xfrm>
            <a:off x="658368" y="3309465"/>
            <a:ext cx="6638543" cy="940391"/>
          </a:xfrm>
          <a:prstGeom prst="rect">
            <a:avLst/>
          </a:prstGeom>
        </p:spPr>
        <p:txBody>
          <a:bodyPr/>
          <a:lstStyle/>
          <a:p>
            <a:r>
              <a:t>Using LoRaWAN infrastructure in a Future Smart Grid</a:t>
            </a:r>
          </a:p>
        </p:txBody>
      </p:sp>
      <p:sp>
        <p:nvSpPr>
          <p:cNvPr id="147" name="Title 2"/>
          <p:cNvSpPr txBox="1">
            <a:spLocks noGrp="1"/>
          </p:cNvSpPr>
          <p:nvPr>
            <p:ph type="title"/>
          </p:nvPr>
        </p:nvSpPr>
        <p:spPr>
          <a:xfrm>
            <a:off x="658368" y="863867"/>
            <a:ext cx="6849337" cy="2386585"/>
          </a:xfrm>
          <a:prstGeom prst="rect">
            <a:avLst/>
          </a:prstGeom>
        </p:spPr>
        <p:txBody>
          <a:bodyPr/>
          <a:lstStyle>
            <a:lvl1pPr>
              <a:defRPr sz="5400"/>
            </a:lvl1pPr>
          </a:lstStyle>
          <a:p>
            <a:r>
              <a:t>Smart grid communication technologies</a:t>
            </a:r>
          </a:p>
        </p:txBody>
      </p:sp>
      <p:sp>
        <p:nvSpPr>
          <p:cNvPr id="148" name="Text Placeholder 1"/>
          <p:cNvSpPr txBox="1"/>
          <p:nvPr/>
        </p:nvSpPr>
        <p:spPr>
          <a:xfrm>
            <a:off x="658368" y="4772204"/>
            <a:ext cx="2643098" cy="3210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914400">
              <a:spcBef>
                <a:spcPts val="1000"/>
              </a:spcBef>
              <a:defRPr sz="2200">
                <a:solidFill>
                  <a:srgbClr val="FFFFFF"/>
                </a:solidFill>
                <a:latin typeface="+mn-lt"/>
                <a:ea typeface="+mn-ea"/>
                <a:cs typeface="+mn-cs"/>
                <a:sym typeface="Arial"/>
              </a:defRPr>
            </a:lvl1pPr>
          </a:lstStyle>
          <a:p>
            <a:r>
              <a:t>By: Siddhant Khera</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lide Number Placeholder 6"/>
          <p:cNvSpPr txBox="1">
            <a:spLocks noGrp="1"/>
          </p:cNvSpPr>
          <p:nvPr>
            <p:ph type="sldNum" sz="quarter" idx="4294967295"/>
          </p:nvPr>
        </p:nvSpPr>
        <p:spPr>
          <a:xfrm>
            <a:off x="10620286" y="6336309"/>
            <a:ext cx="360642" cy="34387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sp>
        <p:nvSpPr>
          <p:cNvPr id="220" name="Content Placeholder 2"/>
          <p:cNvSpPr txBox="1">
            <a:spLocks noGrp="1"/>
          </p:cNvSpPr>
          <p:nvPr>
            <p:ph type="body" idx="1"/>
          </p:nvPr>
        </p:nvSpPr>
        <p:spPr>
          <a:xfrm>
            <a:off x="566928" y="2185415"/>
            <a:ext cx="9907108" cy="4274762"/>
          </a:xfrm>
          <a:prstGeom prst="rect">
            <a:avLst/>
          </a:prstGeom>
        </p:spPr>
        <p:txBody>
          <a:bodyPr/>
          <a:lstStyle/>
          <a:p>
            <a:r>
              <a:t>Class A</a:t>
            </a:r>
          </a:p>
          <a:p>
            <a:pPr marL="736600" lvl="1" indent="-279400">
              <a:spcBef>
                <a:spcPts val="500"/>
              </a:spcBef>
              <a:buClr>
                <a:schemeClr val="accent1"/>
              </a:buClr>
              <a:buFont typeface="Arial"/>
              <a:defRPr sz="2000" b="0">
                <a:solidFill>
                  <a:schemeClr val="accent4"/>
                </a:solidFill>
              </a:defRPr>
            </a:pPr>
            <a:r>
              <a:t>Must send uplink transmission during scheduled time intervals, like ALOHA, followed by two short downlink transmission windows  [3]</a:t>
            </a:r>
          </a:p>
          <a:p>
            <a:pPr marL="1143000" lvl="2" indent="-228600">
              <a:spcBef>
                <a:spcPts val="500"/>
              </a:spcBef>
              <a:buClr>
                <a:schemeClr val="accent1"/>
              </a:buClr>
              <a:buFont typeface="Lucida Grande"/>
              <a:tabLst>
                <a:tab pos="1143000" algn="l"/>
              </a:tabLst>
              <a:defRPr sz="2000" b="0">
                <a:solidFill>
                  <a:schemeClr val="accent4"/>
                </a:solidFill>
              </a:defRPr>
            </a:pPr>
            <a:r>
              <a:t>If either window is missed, must wait for next one</a:t>
            </a:r>
          </a:p>
          <a:p>
            <a:pPr marL="1143000" lvl="2" indent="-228600">
              <a:spcBef>
                <a:spcPts val="500"/>
              </a:spcBef>
              <a:buClr>
                <a:schemeClr val="accent1"/>
              </a:buClr>
              <a:buFont typeface="Lucida Grande"/>
              <a:tabLst>
                <a:tab pos="1143000" algn="l"/>
              </a:tabLst>
              <a:defRPr sz="2000" b="0">
                <a:solidFill>
                  <a:schemeClr val="accent4"/>
                </a:solidFill>
              </a:defRPr>
            </a:pPr>
            <a:r>
              <a:t>Implementing Class A is mandatory in LoRa end-devices</a:t>
            </a:r>
          </a:p>
          <a:p>
            <a:r>
              <a:t>Class B</a:t>
            </a:r>
          </a:p>
          <a:p>
            <a:pPr marL="736600" lvl="1" indent="-279400">
              <a:spcBef>
                <a:spcPts val="500"/>
              </a:spcBef>
              <a:buClr>
                <a:schemeClr val="accent1"/>
              </a:buClr>
              <a:buFont typeface="Arial"/>
              <a:defRPr sz="2000" b="0">
                <a:solidFill>
                  <a:schemeClr val="accent4"/>
                </a:solidFill>
              </a:defRPr>
            </a:pPr>
            <a:r>
              <a:t>Downlink transmission can be received during scheduled time intervals, no need for prior uplink transmission [3]</a:t>
            </a:r>
          </a:p>
          <a:p>
            <a:r>
              <a:t>Class C</a:t>
            </a:r>
          </a:p>
          <a:p>
            <a:pPr marL="736600" lvl="1" indent="-279400">
              <a:spcBef>
                <a:spcPts val="500"/>
              </a:spcBef>
              <a:buClr>
                <a:schemeClr val="accent1"/>
              </a:buClr>
              <a:buFont typeface="Arial"/>
              <a:defRPr sz="2000" b="0">
                <a:solidFill>
                  <a:schemeClr val="accent4"/>
                </a:solidFill>
              </a:defRPr>
            </a:pPr>
            <a:r>
              <a:t>Always listening for downlink transmission, except when during uplink transmission [3]</a:t>
            </a:r>
          </a:p>
        </p:txBody>
      </p:sp>
      <p:sp>
        <p:nvSpPr>
          <p:cNvPr id="221" name="Title 1"/>
          <p:cNvSpPr txBox="1">
            <a:spLocks noGrp="1"/>
          </p:cNvSpPr>
          <p:nvPr>
            <p:ph type="title"/>
          </p:nvPr>
        </p:nvSpPr>
        <p:spPr>
          <a:xfrm>
            <a:off x="569468" y="1320800"/>
            <a:ext cx="10515601" cy="716086"/>
          </a:xfrm>
          <a:prstGeom prst="rect">
            <a:avLst/>
          </a:prstGeom>
        </p:spPr>
        <p:txBody>
          <a:bodyPr/>
          <a:lstStyle/>
          <a:p>
            <a:r>
              <a:t>Classes of Devices</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lide Number Placeholder 6"/>
          <p:cNvSpPr txBox="1">
            <a:spLocks noGrp="1"/>
          </p:cNvSpPr>
          <p:nvPr>
            <p:ph type="sldNum" sz="quarter" idx="4294967295"/>
          </p:nvPr>
        </p:nvSpPr>
        <p:spPr>
          <a:xfrm>
            <a:off x="10631498" y="6336309"/>
            <a:ext cx="349430" cy="34387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sp>
        <p:nvSpPr>
          <p:cNvPr id="226" name="Title 2"/>
          <p:cNvSpPr txBox="1">
            <a:spLocks noGrp="1"/>
          </p:cNvSpPr>
          <p:nvPr>
            <p:ph type="title"/>
          </p:nvPr>
        </p:nvSpPr>
        <p:spPr>
          <a:xfrm>
            <a:off x="569468" y="1320800"/>
            <a:ext cx="10515601" cy="716086"/>
          </a:xfrm>
          <a:prstGeom prst="rect">
            <a:avLst/>
          </a:prstGeom>
        </p:spPr>
        <p:txBody>
          <a:bodyPr/>
          <a:lstStyle/>
          <a:p>
            <a:r>
              <a:t>Summary of Classes of Devices</a:t>
            </a:r>
          </a:p>
        </p:txBody>
      </p:sp>
      <p:pic>
        <p:nvPicPr>
          <p:cNvPr id="227" name="Picture 6" descr="Picture 6"/>
          <p:cNvPicPr>
            <a:picLocks noChangeAspect="1"/>
          </p:cNvPicPr>
          <p:nvPr/>
        </p:nvPicPr>
        <p:blipFill>
          <a:blip r:embed="rId3"/>
          <a:stretch>
            <a:fillRect/>
          </a:stretch>
        </p:blipFill>
        <p:spPr>
          <a:xfrm>
            <a:off x="2094027" y="2036884"/>
            <a:ext cx="7466481" cy="4053707"/>
          </a:xfrm>
          <a:prstGeom prst="rect">
            <a:avLst/>
          </a:prstGeom>
          <a:ln w="12700">
            <a:miter lim="400000"/>
          </a:ln>
        </p:spPr>
      </p:pic>
      <p:sp>
        <p:nvSpPr>
          <p:cNvPr id="228" name="TextBox 3"/>
          <p:cNvSpPr txBox="1"/>
          <p:nvPr/>
        </p:nvSpPr>
        <p:spPr>
          <a:xfrm>
            <a:off x="2605531" y="6184211"/>
            <a:ext cx="6608496" cy="313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600" b="1">
                <a:latin typeface="+mn-lt"/>
                <a:ea typeface="+mn-ea"/>
                <a:cs typeface="+mn-cs"/>
                <a:sym typeface="Arial"/>
              </a:defRPr>
            </a:lvl1pPr>
          </a:lstStyle>
          <a:p>
            <a:r>
              <a:t>Figure 8: Visual Representation of Different Classes of Devices [12]</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lide Number Placeholder 6"/>
          <p:cNvSpPr txBox="1">
            <a:spLocks noGrp="1"/>
          </p:cNvSpPr>
          <p:nvPr>
            <p:ph type="sldNum" sz="quarter" idx="4294967295"/>
          </p:nvPr>
        </p:nvSpPr>
        <p:spPr>
          <a:xfrm>
            <a:off x="10620286" y="6336309"/>
            <a:ext cx="360642" cy="34387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sp>
        <p:nvSpPr>
          <p:cNvPr id="233" name="Content Placeholder 2"/>
          <p:cNvSpPr txBox="1">
            <a:spLocks noGrp="1"/>
          </p:cNvSpPr>
          <p:nvPr>
            <p:ph type="body" sz="quarter" idx="1"/>
          </p:nvPr>
        </p:nvSpPr>
        <p:spPr>
          <a:xfrm>
            <a:off x="569466" y="1877784"/>
            <a:ext cx="9678990" cy="1544866"/>
          </a:xfrm>
          <a:prstGeom prst="rect">
            <a:avLst/>
          </a:prstGeom>
        </p:spPr>
        <p:txBody>
          <a:bodyPr/>
          <a:lstStyle/>
          <a:p>
            <a:r>
              <a:t>Spreading Factor (SF)</a:t>
            </a:r>
          </a:p>
          <a:p>
            <a:pPr marL="736600" lvl="1" indent="-279400">
              <a:spcBef>
                <a:spcPts val="500"/>
              </a:spcBef>
              <a:buClr>
                <a:schemeClr val="accent1"/>
              </a:buClr>
              <a:buFont typeface="Arial"/>
              <a:defRPr sz="2000" b="0">
                <a:solidFill>
                  <a:schemeClr val="accent4"/>
                </a:solidFill>
              </a:defRPr>
            </a:pPr>
            <a:r>
              <a:t>Spreading Factor is used to define the communication distance as well as the data rate of the transmission [1]</a:t>
            </a:r>
          </a:p>
          <a:p>
            <a:pPr marL="736600" lvl="1" indent="-279400">
              <a:spcBef>
                <a:spcPts val="500"/>
              </a:spcBef>
              <a:buClr>
                <a:schemeClr val="accent1"/>
              </a:buClr>
              <a:buFont typeface="Arial"/>
              <a:defRPr sz="2000" b="0">
                <a:solidFill>
                  <a:schemeClr val="accent4"/>
                </a:solidFill>
              </a:defRPr>
            </a:pPr>
            <a:r>
              <a:t>Generally, increasing the SF means a lower data rate but a longer range</a:t>
            </a:r>
          </a:p>
        </p:txBody>
      </p:sp>
      <p:sp>
        <p:nvSpPr>
          <p:cNvPr id="234" name="Title 1"/>
          <p:cNvSpPr txBox="1">
            <a:spLocks noGrp="1"/>
          </p:cNvSpPr>
          <p:nvPr>
            <p:ph type="title"/>
          </p:nvPr>
        </p:nvSpPr>
        <p:spPr>
          <a:xfrm>
            <a:off x="569468" y="1320800"/>
            <a:ext cx="10515601" cy="556987"/>
          </a:xfrm>
          <a:prstGeom prst="rect">
            <a:avLst/>
          </a:prstGeom>
        </p:spPr>
        <p:txBody>
          <a:bodyPr/>
          <a:lstStyle/>
          <a:p>
            <a:r>
              <a:t>Spreading Factor (SF) and Range</a:t>
            </a:r>
          </a:p>
        </p:txBody>
      </p:sp>
      <p:graphicFrame>
        <p:nvGraphicFramePr>
          <p:cNvPr id="235" name="Table 4"/>
          <p:cNvGraphicFramePr/>
          <p:nvPr/>
        </p:nvGraphicFramePr>
        <p:xfrm>
          <a:off x="2792184" y="3429000"/>
          <a:ext cx="5780316" cy="2841076"/>
        </p:xfrm>
        <a:graphic>
          <a:graphicData uri="http://schemas.openxmlformats.org/drawingml/2006/table">
            <a:tbl>
              <a:tblPr firstRow="1" bandRow="1">
                <a:tableStyleId>{4C3C2611-4C71-4FC5-86AE-919BDF0F9419}</a:tableStyleId>
              </a:tblPr>
              <a:tblGrid>
                <a:gridCol w="2890158">
                  <a:extLst>
                    <a:ext uri="{9D8B030D-6E8A-4147-A177-3AD203B41FA5}">
                      <a16:colId xmlns:a16="http://schemas.microsoft.com/office/drawing/2014/main" val="20000"/>
                    </a:ext>
                  </a:extLst>
                </a:gridCol>
                <a:gridCol w="2890158">
                  <a:extLst>
                    <a:ext uri="{9D8B030D-6E8A-4147-A177-3AD203B41FA5}">
                      <a16:colId xmlns:a16="http://schemas.microsoft.com/office/drawing/2014/main" val="20001"/>
                    </a:ext>
                  </a:extLst>
                </a:gridCol>
              </a:tblGrid>
              <a:tr h="405868">
                <a:tc>
                  <a:txBody>
                    <a:bodyPr/>
                    <a:lstStyle/>
                    <a:p>
                      <a:pPr algn="ctr" defTabSz="914400">
                        <a:defRPr sz="1800" b="0">
                          <a:solidFill>
                            <a:srgbClr val="000000"/>
                          </a:solidFill>
                        </a:defRPr>
                      </a:pPr>
                      <a:r>
                        <a:rPr b="1">
                          <a:solidFill>
                            <a:srgbClr val="FFFFFF"/>
                          </a:solidFill>
                        </a:rPr>
                        <a:t>Spreading Factor (SF)</a:t>
                      </a:r>
                    </a:p>
                  </a:txBody>
                  <a:tcPr marL="45720" marR="45720" horzOverflow="overflow"/>
                </a:tc>
                <a:tc>
                  <a:txBody>
                    <a:bodyPr/>
                    <a:lstStyle/>
                    <a:p>
                      <a:pPr algn="ctr" defTabSz="914400">
                        <a:defRPr sz="1800" b="0">
                          <a:solidFill>
                            <a:srgbClr val="000000"/>
                          </a:solidFill>
                        </a:defRPr>
                      </a:pPr>
                      <a:r>
                        <a:rPr b="1">
                          <a:solidFill>
                            <a:srgbClr val="FFFFFF"/>
                          </a:solidFill>
                        </a:rPr>
                        <a:t>Data Rate (bps)</a:t>
                      </a:r>
                    </a:p>
                  </a:txBody>
                  <a:tcPr marL="45720" marR="45720" horzOverflow="overflow"/>
                </a:tc>
                <a:extLst>
                  <a:ext uri="{0D108BD9-81ED-4DB2-BD59-A6C34878D82A}">
                    <a16:rowId xmlns:a16="http://schemas.microsoft.com/office/drawing/2014/main" val="10000"/>
                  </a:ext>
                </a:extLst>
              </a:tr>
              <a:tr h="405868">
                <a:tc>
                  <a:txBody>
                    <a:bodyPr/>
                    <a:lstStyle/>
                    <a:p>
                      <a:pPr algn="ctr" defTabSz="914400">
                        <a:defRPr sz="1800">
                          <a:solidFill>
                            <a:srgbClr val="000000"/>
                          </a:solidFill>
                        </a:defRPr>
                      </a:pPr>
                      <a:r>
                        <a:rPr>
                          <a:solidFill>
                            <a:schemeClr val="accent4"/>
                          </a:solidFill>
                        </a:rPr>
                        <a:t>7</a:t>
                      </a:r>
                    </a:p>
                  </a:txBody>
                  <a:tcPr marL="45720" marR="45720" horzOverflow="overflow"/>
                </a:tc>
                <a:tc>
                  <a:txBody>
                    <a:bodyPr/>
                    <a:lstStyle/>
                    <a:p>
                      <a:pPr algn="ctr" defTabSz="914400">
                        <a:defRPr sz="1800">
                          <a:solidFill>
                            <a:srgbClr val="000000"/>
                          </a:solidFill>
                        </a:defRPr>
                      </a:pPr>
                      <a:r>
                        <a:rPr>
                          <a:solidFill>
                            <a:schemeClr val="accent4"/>
                          </a:solidFill>
                        </a:rPr>
                        <a:t>11,000</a:t>
                      </a:r>
                    </a:p>
                  </a:txBody>
                  <a:tcPr marL="45720" marR="45720" horzOverflow="overflow"/>
                </a:tc>
                <a:extLst>
                  <a:ext uri="{0D108BD9-81ED-4DB2-BD59-A6C34878D82A}">
                    <a16:rowId xmlns:a16="http://schemas.microsoft.com/office/drawing/2014/main" val="10001"/>
                  </a:ext>
                </a:extLst>
              </a:tr>
              <a:tr h="405868">
                <a:tc>
                  <a:txBody>
                    <a:bodyPr/>
                    <a:lstStyle/>
                    <a:p>
                      <a:pPr algn="ctr" defTabSz="914400">
                        <a:defRPr sz="1800">
                          <a:solidFill>
                            <a:srgbClr val="000000"/>
                          </a:solidFill>
                        </a:defRPr>
                      </a:pPr>
                      <a:r>
                        <a:rPr>
                          <a:solidFill>
                            <a:schemeClr val="accent4"/>
                          </a:solidFill>
                        </a:rPr>
                        <a:t>8</a:t>
                      </a:r>
                    </a:p>
                  </a:txBody>
                  <a:tcPr marL="45720" marR="45720" horzOverflow="overflow"/>
                </a:tc>
                <a:tc>
                  <a:txBody>
                    <a:bodyPr/>
                    <a:lstStyle/>
                    <a:p>
                      <a:pPr algn="ctr" defTabSz="914400">
                        <a:defRPr sz="1800">
                          <a:solidFill>
                            <a:srgbClr val="000000"/>
                          </a:solidFill>
                        </a:defRPr>
                      </a:pPr>
                      <a:r>
                        <a:rPr>
                          <a:solidFill>
                            <a:schemeClr val="accent4"/>
                          </a:solidFill>
                        </a:rPr>
                        <a:t>6,100</a:t>
                      </a:r>
                    </a:p>
                  </a:txBody>
                  <a:tcPr marL="45720" marR="45720" horzOverflow="overflow"/>
                </a:tc>
                <a:extLst>
                  <a:ext uri="{0D108BD9-81ED-4DB2-BD59-A6C34878D82A}">
                    <a16:rowId xmlns:a16="http://schemas.microsoft.com/office/drawing/2014/main" val="10002"/>
                  </a:ext>
                </a:extLst>
              </a:tr>
              <a:tr h="405868">
                <a:tc>
                  <a:txBody>
                    <a:bodyPr/>
                    <a:lstStyle/>
                    <a:p>
                      <a:pPr algn="ctr" defTabSz="914400">
                        <a:defRPr sz="1800">
                          <a:solidFill>
                            <a:srgbClr val="000000"/>
                          </a:solidFill>
                        </a:defRPr>
                      </a:pPr>
                      <a:r>
                        <a:rPr>
                          <a:solidFill>
                            <a:schemeClr val="accent4"/>
                          </a:solidFill>
                        </a:rPr>
                        <a:t>9</a:t>
                      </a:r>
                    </a:p>
                  </a:txBody>
                  <a:tcPr marL="45720" marR="45720" horzOverflow="overflow"/>
                </a:tc>
                <a:tc>
                  <a:txBody>
                    <a:bodyPr/>
                    <a:lstStyle/>
                    <a:p>
                      <a:pPr algn="ctr" defTabSz="914400">
                        <a:defRPr sz="1800">
                          <a:solidFill>
                            <a:srgbClr val="000000"/>
                          </a:solidFill>
                        </a:defRPr>
                      </a:pPr>
                      <a:r>
                        <a:rPr>
                          <a:solidFill>
                            <a:schemeClr val="accent4"/>
                          </a:solidFill>
                        </a:rPr>
                        <a:t>3,400</a:t>
                      </a:r>
                    </a:p>
                  </a:txBody>
                  <a:tcPr marL="45720" marR="45720" horzOverflow="overflow"/>
                </a:tc>
                <a:extLst>
                  <a:ext uri="{0D108BD9-81ED-4DB2-BD59-A6C34878D82A}">
                    <a16:rowId xmlns:a16="http://schemas.microsoft.com/office/drawing/2014/main" val="10003"/>
                  </a:ext>
                </a:extLst>
              </a:tr>
              <a:tr h="405868">
                <a:tc>
                  <a:txBody>
                    <a:bodyPr/>
                    <a:lstStyle/>
                    <a:p>
                      <a:pPr algn="ctr" defTabSz="914400">
                        <a:defRPr sz="1800">
                          <a:solidFill>
                            <a:srgbClr val="000000"/>
                          </a:solidFill>
                        </a:defRPr>
                      </a:pPr>
                      <a:r>
                        <a:rPr>
                          <a:solidFill>
                            <a:schemeClr val="accent4"/>
                          </a:solidFill>
                        </a:rPr>
                        <a:t>10</a:t>
                      </a:r>
                    </a:p>
                  </a:txBody>
                  <a:tcPr marL="45720" marR="45720" horzOverflow="overflow"/>
                </a:tc>
                <a:tc>
                  <a:txBody>
                    <a:bodyPr/>
                    <a:lstStyle/>
                    <a:p>
                      <a:pPr algn="ctr" defTabSz="914400">
                        <a:defRPr sz="1800">
                          <a:solidFill>
                            <a:srgbClr val="000000"/>
                          </a:solidFill>
                        </a:defRPr>
                      </a:pPr>
                      <a:r>
                        <a:rPr>
                          <a:solidFill>
                            <a:schemeClr val="accent4"/>
                          </a:solidFill>
                        </a:rPr>
                        <a:t>2,000</a:t>
                      </a:r>
                    </a:p>
                  </a:txBody>
                  <a:tcPr marL="45720" marR="45720" horzOverflow="overflow"/>
                </a:tc>
                <a:extLst>
                  <a:ext uri="{0D108BD9-81ED-4DB2-BD59-A6C34878D82A}">
                    <a16:rowId xmlns:a16="http://schemas.microsoft.com/office/drawing/2014/main" val="10004"/>
                  </a:ext>
                </a:extLst>
              </a:tr>
              <a:tr h="405868">
                <a:tc>
                  <a:txBody>
                    <a:bodyPr/>
                    <a:lstStyle/>
                    <a:p>
                      <a:pPr algn="ctr" defTabSz="914400">
                        <a:defRPr sz="1800">
                          <a:solidFill>
                            <a:srgbClr val="000000"/>
                          </a:solidFill>
                        </a:defRPr>
                      </a:pPr>
                      <a:r>
                        <a:rPr>
                          <a:solidFill>
                            <a:schemeClr val="accent4"/>
                          </a:solidFill>
                        </a:rPr>
                        <a:t>11</a:t>
                      </a:r>
                    </a:p>
                  </a:txBody>
                  <a:tcPr marL="45720" marR="45720" horzOverflow="overflow"/>
                </a:tc>
                <a:tc>
                  <a:txBody>
                    <a:bodyPr/>
                    <a:lstStyle/>
                    <a:p>
                      <a:pPr algn="ctr" defTabSz="914400">
                        <a:defRPr sz="1800">
                          <a:solidFill>
                            <a:srgbClr val="000000"/>
                          </a:solidFill>
                        </a:defRPr>
                      </a:pPr>
                      <a:r>
                        <a:rPr>
                          <a:solidFill>
                            <a:schemeClr val="accent4"/>
                          </a:solidFill>
                        </a:rPr>
                        <a:t>1,100</a:t>
                      </a:r>
                    </a:p>
                  </a:txBody>
                  <a:tcPr marL="45720" marR="45720" horzOverflow="overflow"/>
                </a:tc>
                <a:extLst>
                  <a:ext uri="{0D108BD9-81ED-4DB2-BD59-A6C34878D82A}">
                    <a16:rowId xmlns:a16="http://schemas.microsoft.com/office/drawing/2014/main" val="10005"/>
                  </a:ext>
                </a:extLst>
              </a:tr>
              <a:tr h="405868">
                <a:tc>
                  <a:txBody>
                    <a:bodyPr/>
                    <a:lstStyle/>
                    <a:p>
                      <a:pPr algn="ctr" defTabSz="914400">
                        <a:defRPr sz="1800">
                          <a:solidFill>
                            <a:srgbClr val="000000"/>
                          </a:solidFill>
                        </a:defRPr>
                      </a:pPr>
                      <a:r>
                        <a:rPr>
                          <a:solidFill>
                            <a:schemeClr val="accent4"/>
                          </a:solidFill>
                        </a:rPr>
                        <a:t>12</a:t>
                      </a:r>
                    </a:p>
                  </a:txBody>
                  <a:tcPr marL="45720" marR="45720" horzOverflow="overflow"/>
                </a:tc>
                <a:tc>
                  <a:txBody>
                    <a:bodyPr/>
                    <a:lstStyle/>
                    <a:p>
                      <a:pPr algn="ctr" defTabSz="914400">
                        <a:defRPr sz="1800">
                          <a:solidFill>
                            <a:srgbClr val="000000"/>
                          </a:solidFill>
                        </a:defRPr>
                      </a:pPr>
                      <a:r>
                        <a:rPr>
                          <a:solidFill>
                            <a:schemeClr val="accent4"/>
                          </a:solidFill>
                        </a:rPr>
                        <a:t>400</a:t>
                      </a:r>
                    </a:p>
                  </a:txBody>
                  <a:tcPr marL="45720" marR="45720" horzOverflow="overflow"/>
                </a:tc>
                <a:extLst>
                  <a:ext uri="{0D108BD9-81ED-4DB2-BD59-A6C34878D82A}">
                    <a16:rowId xmlns:a16="http://schemas.microsoft.com/office/drawing/2014/main" val="10006"/>
                  </a:ext>
                </a:extLst>
              </a:tr>
            </a:tbl>
          </a:graphicData>
        </a:graphic>
      </p:graphicFrame>
      <p:sp>
        <p:nvSpPr>
          <p:cNvPr id="236" name="TextBox 5"/>
          <p:cNvSpPr txBox="1"/>
          <p:nvPr/>
        </p:nvSpPr>
        <p:spPr>
          <a:xfrm>
            <a:off x="4305305" y="6351551"/>
            <a:ext cx="2754073" cy="313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600" b="1">
                <a:latin typeface="+mn-lt"/>
                <a:ea typeface="+mn-ea"/>
                <a:cs typeface="+mn-cs"/>
                <a:sym typeface="Arial"/>
              </a:defRPr>
            </a:lvl1pPr>
          </a:lstStyle>
          <a:p>
            <a:r>
              <a:t>Table 1: SF vs Data Rate [1]</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lide Number Placeholder 6"/>
          <p:cNvSpPr txBox="1">
            <a:spLocks noGrp="1"/>
          </p:cNvSpPr>
          <p:nvPr>
            <p:ph type="sldNum" sz="quarter" idx="4294967295"/>
          </p:nvPr>
        </p:nvSpPr>
        <p:spPr>
          <a:xfrm>
            <a:off x="10620286" y="6336309"/>
            <a:ext cx="360642" cy="34387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sp>
        <p:nvSpPr>
          <p:cNvPr id="241" name="Content Placeholder 2"/>
          <p:cNvSpPr txBox="1">
            <a:spLocks noGrp="1"/>
          </p:cNvSpPr>
          <p:nvPr>
            <p:ph type="body" sz="half" idx="1"/>
          </p:nvPr>
        </p:nvSpPr>
        <p:spPr>
          <a:xfrm>
            <a:off x="566926" y="2185416"/>
            <a:ext cx="9678991" cy="1810512"/>
          </a:xfrm>
          <a:prstGeom prst="rect">
            <a:avLst/>
          </a:prstGeom>
        </p:spPr>
        <p:txBody>
          <a:bodyPr/>
          <a:lstStyle/>
          <a:p>
            <a:r>
              <a:t>Transmission Power</a:t>
            </a:r>
          </a:p>
          <a:p>
            <a:pPr marL="736600" lvl="1" indent="-279400">
              <a:spcBef>
                <a:spcPts val="500"/>
              </a:spcBef>
              <a:buClr>
                <a:schemeClr val="accent1"/>
              </a:buClr>
              <a:buFont typeface="Arial"/>
              <a:defRPr sz="2000" b="0">
                <a:solidFill>
                  <a:schemeClr val="accent4"/>
                </a:solidFill>
              </a:defRPr>
            </a:pPr>
            <a:r>
              <a:t>Transmission Power (Tx Power) is directly proportional to battery consumed</a:t>
            </a:r>
          </a:p>
          <a:p>
            <a:pPr marL="736600" lvl="1" indent="-279400">
              <a:spcBef>
                <a:spcPts val="500"/>
              </a:spcBef>
              <a:buClr>
                <a:schemeClr val="accent1"/>
              </a:buClr>
              <a:buFont typeface="Arial"/>
              <a:defRPr sz="2000" b="0">
                <a:solidFill>
                  <a:schemeClr val="accent4"/>
                </a:solidFill>
              </a:defRPr>
            </a:pPr>
            <a:r>
              <a:t>Higher SFs, which result in greater range, require higher Tx Power</a:t>
            </a:r>
          </a:p>
          <a:p>
            <a:pPr marL="736600" lvl="1" indent="-279400">
              <a:spcBef>
                <a:spcPts val="500"/>
              </a:spcBef>
              <a:buClr>
                <a:schemeClr val="accent1"/>
              </a:buClr>
              <a:buFont typeface="Arial"/>
              <a:defRPr sz="2000" b="0">
                <a:solidFill>
                  <a:schemeClr val="accent4"/>
                </a:solidFill>
              </a:defRPr>
            </a:pPr>
            <a:r>
              <a:t>Increasing bandwidth within the same SF does not have an effect on battery life [17]</a:t>
            </a:r>
          </a:p>
        </p:txBody>
      </p:sp>
      <p:sp>
        <p:nvSpPr>
          <p:cNvPr id="242" name="Title 1"/>
          <p:cNvSpPr txBox="1">
            <a:spLocks noGrp="1"/>
          </p:cNvSpPr>
          <p:nvPr>
            <p:ph type="title"/>
          </p:nvPr>
        </p:nvSpPr>
        <p:spPr>
          <a:xfrm>
            <a:off x="569468" y="1320800"/>
            <a:ext cx="10515601" cy="864617"/>
          </a:xfrm>
          <a:prstGeom prst="rect">
            <a:avLst/>
          </a:prstGeom>
        </p:spPr>
        <p:txBody>
          <a:bodyPr/>
          <a:lstStyle/>
          <a:p>
            <a:r>
              <a:t>Transmission Power and Battery Life</a:t>
            </a:r>
          </a:p>
        </p:txBody>
      </p:sp>
      <p:sp>
        <p:nvSpPr>
          <p:cNvPr id="243" name="Right Triangle 5"/>
          <p:cNvSpPr/>
          <p:nvPr/>
        </p:nvSpPr>
        <p:spPr>
          <a:xfrm>
            <a:off x="2422854" y="4238680"/>
            <a:ext cx="2841174" cy="181051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chemeClr val="accent1"/>
          </a:solidFill>
          <a:ln w="12700">
            <a:solidFill>
              <a:srgbClr val="004288"/>
            </a:solidFill>
            <a:miter/>
          </a:ln>
        </p:spPr>
        <p:txBody>
          <a:bodyPr lIns="45718" tIns="45718" rIns="45718" bIns="45718" anchor="ctr"/>
          <a:lstStyle/>
          <a:p>
            <a:pPr algn="ctr">
              <a:defRPr>
                <a:solidFill>
                  <a:schemeClr val="accent5"/>
                </a:solidFill>
                <a:latin typeface="+mn-lt"/>
                <a:ea typeface="+mn-ea"/>
                <a:cs typeface="+mn-cs"/>
                <a:sym typeface="Arial"/>
              </a:defRPr>
            </a:pPr>
            <a:endParaRPr/>
          </a:p>
        </p:txBody>
      </p:sp>
      <p:sp>
        <p:nvSpPr>
          <p:cNvPr id="244" name="TextBox 6"/>
          <p:cNvSpPr txBox="1"/>
          <p:nvPr/>
        </p:nvSpPr>
        <p:spPr>
          <a:xfrm>
            <a:off x="1194944" y="5143937"/>
            <a:ext cx="1035232" cy="617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a:solidFill>
                  <a:schemeClr val="accent5"/>
                </a:solidFill>
                <a:latin typeface="+mn-lt"/>
                <a:ea typeface="+mn-ea"/>
                <a:cs typeface="+mn-cs"/>
                <a:sym typeface="Arial"/>
              </a:defRPr>
            </a:lvl1pPr>
          </a:lstStyle>
          <a:p>
            <a:r>
              <a:t>Lower Tx Power</a:t>
            </a:r>
          </a:p>
        </p:txBody>
      </p:sp>
      <p:sp>
        <p:nvSpPr>
          <p:cNvPr id="245" name="TextBox 7"/>
          <p:cNvSpPr txBox="1"/>
          <p:nvPr/>
        </p:nvSpPr>
        <p:spPr>
          <a:xfrm>
            <a:off x="3089061" y="6079517"/>
            <a:ext cx="1084218" cy="350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a:solidFill>
                  <a:schemeClr val="accent5"/>
                </a:solidFill>
                <a:latin typeface="+mn-lt"/>
                <a:ea typeface="+mn-ea"/>
                <a:cs typeface="+mn-cs"/>
                <a:sym typeface="Arial"/>
              </a:defRPr>
            </a:lvl1pPr>
          </a:lstStyle>
          <a:p>
            <a:r>
              <a:t>Lower SF</a:t>
            </a:r>
          </a:p>
        </p:txBody>
      </p:sp>
      <p:sp>
        <p:nvSpPr>
          <p:cNvPr id="246" name="TextBox 8"/>
          <p:cNvSpPr txBox="1"/>
          <p:nvPr/>
        </p:nvSpPr>
        <p:spPr>
          <a:xfrm rot="1979346">
            <a:off x="3031303" y="4620306"/>
            <a:ext cx="2504805" cy="617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solidFill>
                  <a:schemeClr val="accent3"/>
                </a:solidFill>
                <a:latin typeface="+mn-lt"/>
                <a:ea typeface="+mn-ea"/>
                <a:cs typeface="+mn-cs"/>
                <a:sym typeface="Arial"/>
              </a:defRPr>
            </a:lvl1pPr>
          </a:lstStyle>
          <a:p>
            <a:r>
              <a:t>Lower Range and Higher Data Rate</a:t>
            </a:r>
          </a:p>
        </p:txBody>
      </p:sp>
      <p:sp>
        <p:nvSpPr>
          <p:cNvPr id="247" name="Right Triangle 9"/>
          <p:cNvSpPr/>
          <p:nvPr/>
        </p:nvSpPr>
        <p:spPr>
          <a:xfrm>
            <a:off x="7539363" y="4238680"/>
            <a:ext cx="2841174" cy="181051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chemeClr val="accent1"/>
          </a:solidFill>
          <a:ln w="12700">
            <a:solidFill>
              <a:srgbClr val="004288"/>
            </a:solidFill>
            <a:miter/>
          </a:ln>
        </p:spPr>
        <p:txBody>
          <a:bodyPr lIns="45718" tIns="45718" rIns="45718" bIns="45718" anchor="ctr"/>
          <a:lstStyle/>
          <a:p>
            <a:pPr algn="ctr">
              <a:defRPr>
                <a:solidFill>
                  <a:schemeClr val="accent5"/>
                </a:solidFill>
                <a:latin typeface="+mn-lt"/>
                <a:ea typeface="+mn-ea"/>
                <a:cs typeface="+mn-cs"/>
                <a:sym typeface="Arial"/>
              </a:defRPr>
            </a:pPr>
            <a:endParaRPr/>
          </a:p>
        </p:txBody>
      </p:sp>
      <p:sp>
        <p:nvSpPr>
          <p:cNvPr id="248" name="TextBox 10"/>
          <p:cNvSpPr txBox="1"/>
          <p:nvPr/>
        </p:nvSpPr>
        <p:spPr>
          <a:xfrm>
            <a:off x="6209434" y="5143937"/>
            <a:ext cx="1138435" cy="617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a:solidFill>
                  <a:schemeClr val="accent5"/>
                </a:solidFill>
                <a:latin typeface="+mn-lt"/>
                <a:ea typeface="+mn-ea"/>
                <a:cs typeface="+mn-cs"/>
                <a:sym typeface="Arial"/>
              </a:defRPr>
            </a:lvl1pPr>
          </a:lstStyle>
          <a:p>
            <a:r>
              <a:t>Higher Tx Power</a:t>
            </a:r>
          </a:p>
        </p:txBody>
      </p:sp>
      <p:sp>
        <p:nvSpPr>
          <p:cNvPr id="249" name="TextBox 11"/>
          <p:cNvSpPr txBox="1"/>
          <p:nvPr/>
        </p:nvSpPr>
        <p:spPr>
          <a:xfrm>
            <a:off x="8205568" y="6079517"/>
            <a:ext cx="1219284" cy="350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a:solidFill>
                  <a:schemeClr val="accent5"/>
                </a:solidFill>
                <a:latin typeface="+mn-lt"/>
                <a:ea typeface="+mn-ea"/>
                <a:cs typeface="+mn-cs"/>
                <a:sym typeface="Arial"/>
              </a:defRPr>
            </a:lvl1pPr>
          </a:lstStyle>
          <a:p>
            <a:r>
              <a:t>Higher SF</a:t>
            </a:r>
          </a:p>
        </p:txBody>
      </p:sp>
      <p:sp>
        <p:nvSpPr>
          <p:cNvPr id="250" name="TextBox 12"/>
          <p:cNvSpPr txBox="1"/>
          <p:nvPr/>
        </p:nvSpPr>
        <p:spPr>
          <a:xfrm rot="1979346">
            <a:off x="8147812" y="4620306"/>
            <a:ext cx="2504804" cy="617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solidFill>
                  <a:schemeClr val="accent3"/>
                </a:solidFill>
                <a:latin typeface="+mn-lt"/>
                <a:ea typeface="+mn-ea"/>
                <a:cs typeface="+mn-cs"/>
                <a:sym typeface="Arial"/>
              </a:defRPr>
            </a:lvl1pPr>
          </a:lstStyle>
          <a:p>
            <a:r>
              <a:t>Higher Range and Lower Data Rate</a:t>
            </a:r>
          </a:p>
        </p:txBody>
      </p:sp>
      <p:sp>
        <p:nvSpPr>
          <p:cNvPr id="251" name="Freeform 14"/>
          <p:cNvSpPr/>
          <p:nvPr/>
        </p:nvSpPr>
        <p:spPr>
          <a:xfrm>
            <a:off x="4976295" y="3960224"/>
            <a:ext cx="172726" cy="797068"/>
          </a:xfrm>
          <a:custGeom>
            <a:avLst/>
            <a:gdLst/>
            <a:ahLst/>
            <a:cxnLst>
              <a:cxn ang="0">
                <a:pos x="wd2" y="hd2"/>
              </a:cxn>
              <a:cxn ang="5400000">
                <a:pos x="wd2" y="hd2"/>
              </a:cxn>
              <a:cxn ang="10800000">
                <a:pos x="wd2" y="hd2"/>
              </a:cxn>
              <a:cxn ang="16200000">
                <a:pos x="wd2" y="hd2"/>
              </a:cxn>
            </a:cxnLst>
            <a:rect l="0" t="0" r="r" b="b"/>
            <a:pathLst>
              <a:path w="21600" h="21600" extrusionOk="0">
                <a:moveTo>
                  <a:pt x="21432" y="0"/>
                </a:moveTo>
                <a:lnTo>
                  <a:pt x="0" y="28"/>
                </a:lnTo>
                <a:lnTo>
                  <a:pt x="0" y="21600"/>
                </a:lnTo>
                <a:lnTo>
                  <a:pt x="21600" y="21600"/>
                </a:lnTo>
                <a:cubicBezTo>
                  <a:pt x="21599" y="21257"/>
                  <a:pt x="21597" y="20913"/>
                  <a:pt x="21596" y="20570"/>
                </a:cubicBezTo>
                <a:lnTo>
                  <a:pt x="3967" y="20612"/>
                </a:lnTo>
                <a:cubicBezTo>
                  <a:pt x="3819" y="10809"/>
                  <a:pt x="3819" y="10809"/>
                  <a:pt x="3670" y="1007"/>
                </a:cubicBezTo>
                <a:lnTo>
                  <a:pt x="21551" y="993"/>
                </a:lnTo>
                <a:lnTo>
                  <a:pt x="21432" y="0"/>
                </a:lnTo>
                <a:close/>
              </a:path>
            </a:pathLst>
          </a:custGeom>
          <a:solidFill>
            <a:srgbClr val="00C7B1"/>
          </a:solidFill>
          <a:ln w="12700">
            <a:solidFill>
              <a:srgbClr val="00C7B1"/>
            </a:solidFill>
            <a:miter/>
          </a:ln>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252" name="Freeform 15"/>
          <p:cNvSpPr/>
          <p:nvPr/>
        </p:nvSpPr>
        <p:spPr>
          <a:xfrm rot="10800000">
            <a:off x="6398161" y="3960224"/>
            <a:ext cx="172726" cy="797068"/>
          </a:xfrm>
          <a:custGeom>
            <a:avLst/>
            <a:gdLst/>
            <a:ahLst/>
            <a:cxnLst>
              <a:cxn ang="0">
                <a:pos x="wd2" y="hd2"/>
              </a:cxn>
              <a:cxn ang="5400000">
                <a:pos x="wd2" y="hd2"/>
              </a:cxn>
              <a:cxn ang="10800000">
                <a:pos x="wd2" y="hd2"/>
              </a:cxn>
              <a:cxn ang="16200000">
                <a:pos x="wd2" y="hd2"/>
              </a:cxn>
            </a:cxnLst>
            <a:rect l="0" t="0" r="r" b="b"/>
            <a:pathLst>
              <a:path w="21600" h="21600" extrusionOk="0">
                <a:moveTo>
                  <a:pt x="21432" y="0"/>
                </a:moveTo>
                <a:lnTo>
                  <a:pt x="0" y="28"/>
                </a:lnTo>
                <a:lnTo>
                  <a:pt x="0" y="21600"/>
                </a:lnTo>
                <a:lnTo>
                  <a:pt x="21600" y="21600"/>
                </a:lnTo>
                <a:cubicBezTo>
                  <a:pt x="21599" y="21257"/>
                  <a:pt x="21597" y="20913"/>
                  <a:pt x="21596" y="20570"/>
                </a:cubicBezTo>
                <a:lnTo>
                  <a:pt x="3967" y="20612"/>
                </a:lnTo>
                <a:cubicBezTo>
                  <a:pt x="3819" y="10809"/>
                  <a:pt x="3819" y="10809"/>
                  <a:pt x="3670" y="1007"/>
                </a:cubicBezTo>
                <a:lnTo>
                  <a:pt x="21551" y="993"/>
                </a:lnTo>
                <a:lnTo>
                  <a:pt x="21432" y="0"/>
                </a:lnTo>
                <a:close/>
              </a:path>
            </a:pathLst>
          </a:custGeom>
          <a:solidFill>
            <a:srgbClr val="00C7B1"/>
          </a:solidFill>
          <a:ln w="12700">
            <a:solidFill>
              <a:srgbClr val="00C7B1"/>
            </a:solidFill>
            <a:miter/>
          </a:ln>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253" name="TextBox 16"/>
          <p:cNvSpPr txBox="1"/>
          <p:nvPr/>
        </p:nvSpPr>
        <p:spPr>
          <a:xfrm>
            <a:off x="4945367" y="4073762"/>
            <a:ext cx="1690723" cy="5419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600" b="1">
                <a:solidFill>
                  <a:srgbClr val="00C7B1"/>
                </a:solidFill>
                <a:latin typeface="+mn-lt"/>
                <a:ea typeface="+mn-ea"/>
                <a:cs typeface="+mn-cs"/>
                <a:sym typeface="Arial"/>
              </a:defRPr>
            </a:lvl1pPr>
          </a:lstStyle>
          <a:p>
            <a:r>
              <a:t>Characteristic Triangle </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lide Number Placeholder 6"/>
          <p:cNvSpPr txBox="1">
            <a:spLocks noGrp="1"/>
          </p:cNvSpPr>
          <p:nvPr>
            <p:ph type="sldNum" sz="quarter" idx="4294967295"/>
          </p:nvPr>
        </p:nvSpPr>
        <p:spPr>
          <a:xfrm>
            <a:off x="10620286" y="6336309"/>
            <a:ext cx="360642" cy="34387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sp>
        <p:nvSpPr>
          <p:cNvPr id="258" name="Content Placeholder 2"/>
          <p:cNvSpPr txBox="1">
            <a:spLocks noGrp="1"/>
          </p:cNvSpPr>
          <p:nvPr>
            <p:ph type="body" sz="half" idx="1"/>
          </p:nvPr>
        </p:nvSpPr>
        <p:spPr>
          <a:xfrm>
            <a:off x="566929" y="2185416"/>
            <a:ext cx="7114031" cy="4032504"/>
          </a:xfrm>
          <a:prstGeom prst="rect">
            <a:avLst/>
          </a:prstGeom>
        </p:spPr>
        <p:txBody>
          <a:bodyPr/>
          <a:lstStyle/>
          <a:p>
            <a:r>
              <a:t>Chirp Spread Spectrum (CSS)</a:t>
            </a:r>
          </a:p>
          <a:p>
            <a:pPr marL="736600" lvl="1" indent="-279400">
              <a:spcBef>
                <a:spcPts val="500"/>
              </a:spcBef>
              <a:buClr>
                <a:schemeClr val="accent1"/>
              </a:buClr>
              <a:buFont typeface="Arial"/>
              <a:defRPr sz="2000" b="0">
                <a:solidFill>
                  <a:schemeClr val="accent4"/>
                </a:solidFill>
              </a:defRPr>
            </a:pPr>
            <a:r>
              <a:t>LoRa modulation (the PHY layer) uses CSS</a:t>
            </a:r>
          </a:p>
          <a:p>
            <a:pPr marL="1143000" lvl="2" indent="-228600">
              <a:spcBef>
                <a:spcPts val="500"/>
              </a:spcBef>
              <a:buClr>
                <a:schemeClr val="accent1"/>
              </a:buClr>
              <a:buFont typeface="Lucida Grande"/>
              <a:tabLst>
                <a:tab pos="1143000" algn="l"/>
              </a:tabLst>
              <a:defRPr sz="2000" b="0">
                <a:solidFill>
                  <a:schemeClr val="accent4"/>
                </a:solidFill>
              </a:defRPr>
            </a:pPr>
            <a:r>
              <a:t>A technique that uses chirp signals in a linear FM signal to transmit whole bandwidth</a:t>
            </a:r>
          </a:p>
          <a:p>
            <a:r>
              <a:t>Doppler Effect Time Shift is:</a:t>
            </a:r>
          </a:p>
          <a:p>
            <a:pPr marL="736600" lvl="1" indent="-279400">
              <a:spcBef>
                <a:spcPts val="500"/>
              </a:spcBef>
              <a:buClr>
                <a:schemeClr val="accent1"/>
              </a:buClr>
              <a:buFont typeface="Arial"/>
              <a:defRPr sz="2000" b="0">
                <a:solidFill>
                  <a:schemeClr val="accent4"/>
                </a:solidFill>
              </a:defRPr>
            </a:pPr>
            <a:r>
              <a:t>T</a:t>
            </a:r>
            <a:r>
              <a:rPr baseline="-25000"/>
              <a:t>d</a:t>
            </a:r>
            <a:r>
              <a:t> =        [2]</a:t>
            </a:r>
          </a:p>
          <a:p>
            <a:pPr marL="0" lvl="1" indent="457200">
              <a:spcBef>
                <a:spcPts val="500"/>
              </a:spcBef>
              <a:buSzTx/>
              <a:buNone/>
              <a:defRPr sz="2000" b="0">
                <a:solidFill>
                  <a:schemeClr val="accent4"/>
                </a:solidFill>
              </a:defRPr>
            </a:pPr>
            <a:endParaRPr/>
          </a:p>
          <a:p>
            <a:pPr marL="1143000" lvl="2" indent="-228600">
              <a:spcBef>
                <a:spcPts val="500"/>
              </a:spcBef>
              <a:buClr>
                <a:schemeClr val="accent1"/>
              </a:buClr>
              <a:buFont typeface="Lucida Grande"/>
              <a:tabLst>
                <a:tab pos="1143000" algn="l"/>
              </a:tabLst>
              <a:defRPr sz="2000" b="0">
                <a:solidFill>
                  <a:schemeClr val="accent4"/>
                </a:solidFill>
              </a:defRPr>
            </a:pPr>
            <a:r>
              <a:t>ω</a:t>
            </a:r>
            <a:r>
              <a:rPr baseline="-25000"/>
              <a:t>d</a:t>
            </a:r>
            <a:r>
              <a:t> is the angular frequency shift by Doppler Effect</a:t>
            </a:r>
          </a:p>
          <a:p>
            <a:pPr marL="1143000" lvl="2" indent="-228600">
              <a:spcBef>
                <a:spcPts val="500"/>
              </a:spcBef>
              <a:buClr>
                <a:schemeClr val="accent1"/>
              </a:buClr>
              <a:buFont typeface="Lucida Grande"/>
              <a:tabLst>
                <a:tab pos="1143000" algn="l"/>
              </a:tabLst>
              <a:defRPr sz="2000" b="0">
                <a:solidFill>
                  <a:schemeClr val="accent4"/>
                </a:solidFill>
              </a:defRPr>
            </a:pPr>
            <a:r>
              <a:t>μ is the chirp rate of the message signal</a:t>
            </a:r>
          </a:p>
          <a:p>
            <a:pPr marL="736600" lvl="1" indent="-279400">
              <a:spcBef>
                <a:spcPts val="500"/>
              </a:spcBef>
              <a:buClr>
                <a:schemeClr val="accent1"/>
              </a:buClr>
              <a:buFont typeface="Arial"/>
              <a:defRPr sz="2000" b="0">
                <a:solidFill>
                  <a:schemeClr val="accent4"/>
                </a:solidFill>
              </a:defRPr>
            </a:pPr>
            <a:r>
              <a:t>Since μ is high in LoRa, effect Doppler time shift is primarily minimized [6]</a:t>
            </a:r>
          </a:p>
        </p:txBody>
      </p:sp>
      <p:sp>
        <p:nvSpPr>
          <p:cNvPr id="259" name="Title 1"/>
          <p:cNvSpPr txBox="1">
            <a:spLocks noGrp="1"/>
          </p:cNvSpPr>
          <p:nvPr>
            <p:ph type="title"/>
          </p:nvPr>
        </p:nvSpPr>
        <p:spPr>
          <a:xfrm>
            <a:off x="569468" y="1320800"/>
            <a:ext cx="10515601" cy="716086"/>
          </a:xfrm>
          <a:prstGeom prst="rect">
            <a:avLst/>
          </a:prstGeom>
        </p:spPr>
        <p:txBody>
          <a:bodyPr/>
          <a:lstStyle/>
          <a:p>
            <a:endParaRPr/>
          </a:p>
        </p:txBody>
      </p:sp>
      <p:pic>
        <p:nvPicPr>
          <p:cNvPr id="260" name="Picture 4" descr="Picture 4"/>
          <p:cNvPicPr>
            <a:picLocks noChangeAspect="1"/>
          </p:cNvPicPr>
          <p:nvPr/>
        </p:nvPicPr>
        <p:blipFill>
          <a:blip r:embed="rId3"/>
          <a:stretch>
            <a:fillRect/>
          </a:stretch>
        </p:blipFill>
        <p:spPr>
          <a:xfrm>
            <a:off x="7522463" y="1783651"/>
            <a:ext cx="4100071" cy="2743893"/>
          </a:xfrm>
          <a:prstGeom prst="rect">
            <a:avLst/>
          </a:prstGeom>
          <a:ln w="12700">
            <a:miter lim="400000"/>
          </a:ln>
        </p:spPr>
      </p:pic>
      <mc:AlternateContent xmlns:mc="http://schemas.openxmlformats.org/markup-compatibility/2006">
        <mc:Choice xmlns:a14="http://schemas.microsoft.com/office/drawing/2010/main" Requires="a14">
          <p:sp>
            <p:nvSpPr>
              <p:cNvPr id="261" name="TextBox 7"/>
              <p:cNvSpPr txBox="1"/>
              <p:nvPr/>
            </p:nvSpPr>
            <p:spPr>
              <a:xfrm>
                <a:off x="1971864" y="3958221"/>
                <a:ext cx="330744" cy="527381"/>
              </a:xfrm>
              <a:prstGeom prst="rect">
                <a:avLst/>
              </a:prstGeom>
              <a:ln w="12700">
                <a:miter lim="400000"/>
              </a:ln>
            </p:spPr>
            <p:txBody>
              <a:bodyPr wrap="none" lIns="0" tIns="0" rIns="0" bIns="0">
                <a:spAutoFit/>
              </a:bodyPr>
              <a:lstStyle/>
              <a:p>
                <a:pPr defTabSz="914400" latinLnBrk="1">
                  <a:defRPr>
                    <a:solidFill>
                      <a:srgbClr val="000000"/>
                    </a:solidFill>
                  </a:defRPr>
                </a:pPr>
                <a14:m>
                  <m:oMathPara xmlns:m="http://schemas.openxmlformats.org/officeDocument/2006/math">
                    <m:oMathParaPr>
                      <m:jc m:val="centerGroup"/>
                    </m:oMathParaPr>
                    <m:oMath xmlns:m="http://schemas.openxmlformats.org/officeDocument/2006/math">
                      <m:f>
                        <m:fPr>
                          <m:ctrlPr>
                            <a:rPr sz="1800" i="1">
                              <a:solidFill>
                                <a:srgbClr val="666666"/>
                              </a:solidFill>
                              <a:latin typeface="Cambria Math" panose="02040503050406030204" pitchFamily="18" charset="0"/>
                            </a:rPr>
                          </m:ctrlPr>
                        </m:fPr>
                        <m:num>
                          <m:r>
                            <a:rPr sz="1800" i="1">
                              <a:solidFill>
                                <a:srgbClr val="666666"/>
                              </a:solidFill>
                              <a:latin typeface="Cambria Math" panose="02040503050406030204" pitchFamily="18" charset="0"/>
                            </a:rPr>
                            <m:t>𝜔</m:t>
                          </m:r>
                          <m:r>
                            <a:rPr sz="1800" i="1">
                              <a:solidFill>
                                <a:srgbClr val="666666"/>
                              </a:solidFill>
                              <a:latin typeface="Cambria Math" panose="02040503050406030204" pitchFamily="18" charset="0"/>
                            </a:rPr>
                            <m:t>𝑑</m:t>
                          </m:r>
                        </m:num>
                        <m:den>
                          <m:r>
                            <a:rPr sz="1800" i="1">
                              <a:solidFill>
                                <a:srgbClr val="666666"/>
                              </a:solidFill>
                              <a:latin typeface="Cambria Math" panose="02040503050406030204" pitchFamily="18" charset="0"/>
                            </a:rPr>
                            <m:t>𝜇</m:t>
                          </m:r>
                        </m:den>
                      </m:f>
                    </m:oMath>
                  </m:oMathPara>
                </a14:m>
                <a:endParaRPr>
                  <a:solidFill>
                    <a:srgbClr val="666666"/>
                  </a:solidFill>
                </a:endParaRPr>
              </a:p>
            </p:txBody>
          </p:sp>
        </mc:Choice>
        <mc:Fallback>
          <p:sp>
            <p:nvSpPr>
              <p:cNvPr id="261" name="TextBox 7"/>
              <p:cNvSpPr txBox="1">
                <a:spLocks noRot="1" noChangeAspect="1" noMove="1" noResize="1" noEditPoints="1" noAdjustHandles="1" noChangeArrowheads="1" noChangeShapeType="1" noTextEdit="1"/>
              </p:cNvSpPr>
              <p:nvPr/>
            </p:nvSpPr>
            <p:spPr>
              <a:xfrm>
                <a:off x="1971864" y="3958221"/>
                <a:ext cx="330744" cy="527381"/>
              </a:xfrm>
              <a:prstGeom prst="rect">
                <a:avLst/>
              </a:prstGeom>
              <a:blipFill>
                <a:blip r:embed="rId4"/>
                <a:stretch>
                  <a:fillRect l="-22222" t="-2326" r="-18519" b="-18605"/>
                </a:stretch>
              </a:blipFill>
              <a:ln w="12700">
                <a:miter lim="400000"/>
              </a:ln>
            </p:spPr>
            <p:txBody>
              <a:bodyPr/>
              <a:lstStyle/>
              <a:p>
                <a:r>
                  <a:rPr lang="en-US">
                    <a:noFill/>
                  </a:rPr>
                  <a:t> </a:t>
                </a:r>
              </a:p>
            </p:txBody>
          </p:sp>
        </mc:Fallback>
      </mc:AlternateContent>
      <p:sp>
        <p:nvSpPr>
          <p:cNvPr id="262" name="TextBox 5"/>
          <p:cNvSpPr txBox="1"/>
          <p:nvPr/>
        </p:nvSpPr>
        <p:spPr>
          <a:xfrm>
            <a:off x="8032443" y="4651843"/>
            <a:ext cx="3172431" cy="313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600" b="1">
                <a:latin typeface="+mn-lt"/>
                <a:ea typeface="+mn-ea"/>
                <a:cs typeface="+mn-cs"/>
                <a:sym typeface="Arial"/>
              </a:defRPr>
            </a:lvl1pPr>
          </a:lstStyle>
          <a:p>
            <a:r>
              <a:t>Figure 9: Up-Chirp FM Wave [6]</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lide Number Placeholder 6"/>
          <p:cNvSpPr txBox="1">
            <a:spLocks noGrp="1"/>
          </p:cNvSpPr>
          <p:nvPr>
            <p:ph type="sldNum" sz="quarter" idx="4294967295"/>
          </p:nvPr>
        </p:nvSpPr>
        <p:spPr>
          <a:xfrm>
            <a:off x="10620286" y="6336309"/>
            <a:ext cx="360642" cy="34387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sp>
        <p:nvSpPr>
          <p:cNvPr id="267" name="Content Placeholder 2"/>
          <p:cNvSpPr txBox="1">
            <a:spLocks noGrp="1"/>
          </p:cNvSpPr>
          <p:nvPr>
            <p:ph type="body" sz="half" idx="1"/>
          </p:nvPr>
        </p:nvSpPr>
        <p:spPr>
          <a:xfrm>
            <a:off x="316991" y="2185416"/>
            <a:ext cx="5265743" cy="4318254"/>
          </a:xfrm>
          <a:prstGeom prst="rect">
            <a:avLst/>
          </a:prstGeom>
        </p:spPr>
        <p:txBody>
          <a:bodyPr/>
          <a:lstStyle/>
          <a:p>
            <a:r>
              <a:t>Star Topology</a:t>
            </a:r>
          </a:p>
          <a:p>
            <a:pPr marL="736600" lvl="1" indent="-279400">
              <a:spcBef>
                <a:spcPts val="500"/>
              </a:spcBef>
              <a:buClr>
                <a:schemeClr val="accent1"/>
              </a:buClr>
              <a:buFont typeface="Arial"/>
              <a:defRPr sz="2000" b="0">
                <a:solidFill>
                  <a:schemeClr val="accent4"/>
                </a:solidFill>
              </a:defRPr>
            </a:pPr>
            <a:r>
              <a:t>All communication is directly between the end-node and the gateway</a:t>
            </a:r>
          </a:p>
          <a:p>
            <a:pPr marL="1143000" lvl="2" indent="-228600">
              <a:spcBef>
                <a:spcPts val="500"/>
              </a:spcBef>
              <a:buClr>
                <a:schemeClr val="accent1"/>
              </a:buClr>
              <a:buFont typeface="Lucida Grande"/>
              <a:tabLst>
                <a:tab pos="1143000" algn="l"/>
              </a:tabLst>
              <a:defRPr sz="2000" b="0">
                <a:solidFill>
                  <a:schemeClr val="accent4"/>
                </a:solidFill>
              </a:defRPr>
            </a:pPr>
            <a:r>
              <a:t>Maintains battery-life</a:t>
            </a:r>
          </a:p>
          <a:p>
            <a:pPr marL="1143000" lvl="2" indent="-228600">
              <a:spcBef>
                <a:spcPts val="500"/>
              </a:spcBef>
              <a:buClr>
                <a:schemeClr val="accent1"/>
              </a:buClr>
              <a:buFont typeface="Lucida Grande"/>
              <a:tabLst>
                <a:tab pos="1143000" algn="l"/>
              </a:tabLst>
              <a:defRPr sz="2000" b="0">
                <a:solidFill>
                  <a:schemeClr val="accent4"/>
                </a:solidFill>
              </a:defRPr>
            </a:pPr>
            <a:r>
              <a:t>Reduces range compared to Mesh</a:t>
            </a:r>
          </a:p>
          <a:p>
            <a:r>
              <a:t>Mesh Topology</a:t>
            </a:r>
          </a:p>
          <a:p>
            <a:pPr marL="736600" lvl="1" indent="-279400">
              <a:spcBef>
                <a:spcPts val="500"/>
              </a:spcBef>
              <a:buClr>
                <a:schemeClr val="accent1"/>
              </a:buClr>
              <a:buFont typeface="Arial"/>
              <a:defRPr sz="2000" b="0">
                <a:solidFill>
                  <a:schemeClr val="accent4"/>
                </a:solidFill>
              </a:defRPr>
            </a:pPr>
            <a:r>
              <a:t>Individual end-nodes forward information to other nodes to increase communication range</a:t>
            </a:r>
          </a:p>
          <a:p>
            <a:pPr marL="1143000" lvl="2" indent="-228600">
              <a:spcBef>
                <a:spcPts val="500"/>
              </a:spcBef>
              <a:buClr>
                <a:schemeClr val="accent1"/>
              </a:buClr>
              <a:buFont typeface="Lucida Grande"/>
              <a:tabLst>
                <a:tab pos="1143000" algn="l"/>
              </a:tabLst>
              <a:defRPr sz="2000" b="0">
                <a:solidFill>
                  <a:schemeClr val="accent4"/>
                </a:solidFill>
              </a:defRPr>
            </a:pPr>
            <a:r>
              <a:t>Adds complexity</a:t>
            </a:r>
          </a:p>
          <a:p>
            <a:pPr marL="1143000" lvl="2" indent="-228600">
              <a:spcBef>
                <a:spcPts val="500"/>
              </a:spcBef>
              <a:buClr>
                <a:schemeClr val="accent1"/>
              </a:buClr>
              <a:buFont typeface="Lucida Grande"/>
              <a:tabLst>
                <a:tab pos="1143000" algn="l"/>
              </a:tabLst>
              <a:defRPr sz="2000" b="0">
                <a:solidFill>
                  <a:schemeClr val="accent4"/>
                </a:solidFill>
              </a:defRPr>
            </a:pPr>
            <a:r>
              <a:t>Reduces network capacity</a:t>
            </a:r>
          </a:p>
          <a:p>
            <a:pPr marL="1143000" lvl="2" indent="-228600">
              <a:spcBef>
                <a:spcPts val="500"/>
              </a:spcBef>
              <a:buClr>
                <a:schemeClr val="accent1"/>
              </a:buClr>
              <a:buFont typeface="Lucida Grande"/>
              <a:tabLst>
                <a:tab pos="1143000" algn="l"/>
              </a:tabLst>
              <a:defRPr sz="2000" b="0">
                <a:solidFill>
                  <a:schemeClr val="accent4"/>
                </a:solidFill>
              </a:defRPr>
            </a:pPr>
            <a:r>
              <a:t>Reduces battery lifetime</a:t>
            </a:r>
          </a:p>
        </p:txBody>
      </p:sp>
      <p:sp>
        <p:nvSpPr>
          <p:cNvPr id="268" name="Title 1"/>
          <p:cNvSpPr txBox="1">
            <a:spLocks noGrp="1"/>
          </p:cNvSpPr>
          <p:nvPr>
            <p:ph type="title"/>
          </p:nvPr>
        </p:nvSpPr>
        <p:spPr>
          <a:xfrm>
            <a:off x="316990" y="1338967"/>
            <a:ext cx="10515601" cy="716086"/>
          </a:xfrm>
          <a:prstGeom prst="rect">
            <a:avLst/>
          </a:prstGeom>
        </p:spPr>
        <p:txBody>
          <a:bodyPr/>
          <a:lstStyle/>
          <a:p>
            <a:r>
              <a:t>Star Topology vs Mesh Topology</a:t>
            </a:r>
          </a:p>
        </p:txBody>
      </p:sp>
      <p:pic>
        <p:nvPicPr>
          <p:cNvPr id="269" name="Picture 3" descr="Picture 3"/>
          <p:cNvPicPr>
            <a:picLocks noChangeAspect="1"/>
          </p:cNvPicPr>
          <p:nvPr/>
        </p:nvPicPr>
        <p:blipFill>
          <a:blip r:embed="rId3"/>
          <a:stretch>
            <a:fillRect/>
          </a:stretch>
        </p:blipFill>
        <p:spPr>
          <a:xfrm>
            <a:off x="5846062" y="2185416"/>
            <a:ext cx="5779011" cy="2846772"/>
          </a:xfrm>
          <a:prstGeom prst="rect">
            <a:avLst/>
          </a:prstGeom>
          <a:ln w="12700">
            <a:miter lim="400000"/>
          </a:ln>
        </p:spPr>
      </p:pic>
      <p:sp>
        <p:nvSpPr>
          <p:cNvPr id="270" name="Arc 4"/>
          <p:cNvSpPr/>
          <p:nvPr/>
        </p:nvSpPr>
        <p:spPr>
          <a:xfrm rot="12679241" flipV="1">
            <a:off x="8555211" y="3748961"/>
            <a:ext cx="699567" cy="15717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5116"/>
                  <a:pt x="21600" y="11427"/>
                </a:cubicBezTo>
                <a:cubicBezTo>
                  <a:pt x="21600" y="15717"/>
                  <a:pt x="17059" y="19646"/>
                  <a:pt x="9841" y="21600"/>
                </a:cubicBezTo>
              </a:path>
            </a:pathLst>
          </a:custGeom>
          <a:ln w="20320">
            <a:solidFill>
              <a:srgbClr val="00C7B1"/>
            </a:solidFill>
            <a:prstDash val="dash"/>
            <a:miter/>
            <a:headEnd type="triangle"/>
            <a:tailEnd type="oval"/>
          </a:ln>
        </p:spPr>
        <p:txBody>
          <a:bodyPr lIns="45718" tIns="45718" rIns="45718" bIns="45718" anchor="ctr"/>
          <a:lstStyle/>
          <a:p>
            <a:pPr algn="ctr">
              <a:defRPr>
                <a:latin typeface="+mn-lt"/>
                <a:ea typeface="+mn-ea"/>
                <a:cs typeface="+mn-cs"/>
                <a:sym typeface="Arial"/>
              </a:defRPr>
            </a:pPr>
            <a:endParaRPr/>
          </a:p>
        </p:txBody>
      </p:sp>
      <p:sp>
        <p:nvSpPr>
          <p:cNvPr id="271" name="TextBox 5"/>
          <p:cNvSpPr txBox="1"/>
          <p:nvPr/>
        </p:nvSpPr>
        <p:spPr>
          <a:xfrm>
            <a:off x="7955778" y="5325630"/>
            <a:ext cx="2000537" cy="6702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1400" b="1">
                <a:solidFill>
                  <a:srgbClr val="00C7B1"/>
                </a:solidFill>
                <a:latin typeface="+mn-lt"/>
                <a:ea typeface="+mn-ea"/>
                <a:cs typeface="+mn-cs"/>
                <a:sym typeface="Arial"/>
              </a:defRPr>
            </a:pPr>
            <a:r>
              <a:t>Note: </a:t>
            </a:r>
            <a:r>
              <a:rPr sz="1300" b="0"/>
              <a:t>Any one of these end-nodes could act as a gateway.</a:t>
            </a:r>
          </a:p>
        </p:txBody>
      </p:sp>
      <p:sp>
        <p:nvSpPr>
          <p:cNvPr id="272" name="Arc 6"/>
          <p:cNvSpPr/>
          <p:nvPr/>
        </p:nvSpPr>
        <p:spPr>
          <a:xfrm rot="12855348" flipV="1">
            <a:off x="5911612" y="3401168"/>
            <a:ext cx="677178" cy="1872103"/>
          </a:xfrm>
          <a:custGeom>
            <a:avLst/>
            <a:gdLst/>
            <a:ahLst/>
            <a:cxnLst>
              <a:cxn ang="0">
                <a:pos x="wd2" y="hd2"/>
              </a:cxn>
              <a:cxn ang="5400000">
                <a:pos x="wd2" y="hd2"/>
              </a:cxn>
              <a:cxn ang="10800000">
                <a:pos x="wd2" y="hd2"/>
              </a:cxn>
              <a:cxn ang="16200000">
                <a:pos x="wd2" y="hd2"/>
              </a:cxn>
            </a:cxnLst>
            <a:rect l="0" t="0" r="r" b="b"/>
            <a:pathLst>
              <a:path w="19871" h="21129" extrusionOk="0">
                <a:moveTo>
                  <a:pt x="14720" y="0"/>
                </a:moveTo>
                <a:cubicBezTo>
                  <a:pt x="21495" y="4768"/>
                  <a:pt x="21600" y="12573"/>
                  <a:pt x="14954" y="17433"/>
                </a:cubicBezTo>
                <a:cubicBezTo>
                  <a:pt x="11062" y="20280"/>
                  <a:pt x="5490" y="21600"/>
                  <a:pt x="0" y="20977"/>
                </a:cubicBezTo>
              </a:path>
            </a:pathLst>
          </a:custGeom>
          <a:ln w="20320">
            <a:solidFill>
              <a:srgbClr val="00C7B1"/>
            </a:solidFill>
            <a:prstDash val="dash"/>
            <a:miter/>
            <a:headEnd type="triangle"/>
            <a:tailEnd type="oval"/>
          </a:ln>
        </p:spPr>
        <p:txBody>
          <a:bodyPr lIns="45718" tIns="45718" rIns="45718" bIns="45718" anchor="ctr"/>
          <a:lstStyle/>
          <a:p>
            <a:pPr algn="ctr">
              <a:defRPr>
                <a:latin typeface="+mn-lt"/>
                <a:ea typeface="+mn-ea"/>
                <a:cs typeface="+mn-cs"/>
                <a:sym typeface="Arial"/>
              </a:defRPr>
            </a:pPr>
            <a:endParaRPr/>
          </a:p>
        </p:txBody>
      </p:sp>
      <p:sp>
        <p:nvSpPr>
          <p:cNvPr id="273" name="TextBox 7"/>
          <p:cNvSpPr txBox="1"/>
          <p:nvPr/>
        </p:nvSpPr>
        <p:spPr>
          <a:xfrm>
            <a:off x="5464864" y="5325630"/>
            <a:ext cx="2000537" cy="4797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1400" b="1">
                <a:solidFill>
                  <a:srgbClr val="00C7B1"/>
                </a:solidFill>
                <a:latin typeface="+mn-lt"/>
                <a:ea typeface="+mn-ea"/>
                <a:cs typeface="+mn-cs"/>
                <a:sym typeface="Arial"/>
              </a:defRPr>
            </a:pPr>
            <a:r>
              <a:t>Note: </a:t>
            </a:r>
            <a:r>
              <a:rPr sz="1300" b="0"/>
              <a:t>All end-nodes only contact the gateway.</a:t>
            </a:r>
          </a:p>
        </p:txBody>
      </p:sp>
      <p:sp>
        <p:nvSpPr>
          <p:cNvPr id="274" name="TextBox 8"/>
          <p:cNvSpPr txBox="1"/>
          <p:nvPr/>
        </p:nvSpPr>
        <p:spPr>
          <a:xfrm>
            <a:off x="6654986" y="6165116"/>
            <a:ext cx="3776329" cy="313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600" b="1">
                <a:latin typeface="+mn-lt"/>
                <a:ea typeface="+mn-ea"/>
                <a:cs typeface="+mn-cs"/>
                <a:sym typeface="Arial"/>
              </a:defRPr>
            </a:lvl1pPr>
          </a:lstStyle>
          <a:p>
            <a:r>
              <a:t>Figure 10: Star and Mesh Topology[7]</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lide Number Placeholder 6"/>
          <p:cNvSpPr txBox="1">
            <a:spLocks noGrp="1"/>
          </p:cNvSpPr>
          <p:nvPr>
            <p:ph type="sldNum" sz="quarter" idx="4294967295"/>
          </p:nvPr>
        </p:nvSpPr>
        <p:spPr>
          <a:xfrm>
            <a:off x="10620286" y="6336309"/>
            <a:ext cx="360642" cy="34387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a:t>
            </a:fld>
            <a:endParaRPr/>
          </a:p>
        </p:txBody>
      </p:sp>
      <p:sp>
        <p:nvSpPr>
          <p:cNvPr id="279" name="Text Placeholder 3"/>
          <p:cNvSpPr txBox="1">
            <a:spLocks noGrp="1"/>
          </p:cNvSpPr>
          <p:nvPr>
            <p:ph type="body" sz="quarter" idx="1"/>
          </p:nvPr>
        </p:nvSpPr>
        <p:spPr>
          <a:xfrm>
            <a:off x="569468" y="2385691"/>
            <a:ext cx="4002533" cy="3820802"/>
          </a:xfrm>
          <a:prstGeom prst="rect">
            <a:avLst/>
          </a:prstGeom>
        </p:spPr>
        <p:txBody>
          <a:bodyPr/>
          <a:lstStyle/>
          <a:p>
            <a:pPr marL="285750" indent="-285750">
              <a:buClr>
                <a:schemeClr val="accent1"/>
              </a:buClr>
              <a:buSzPct val="100000"/>
              <a:buFont typeface="Arial"/>
              <a:buChar char="•"/>
              <a:defRPr sz="2000" spc="-100"/>
            </a:pPr>
            <a:r>
              <a:t>The end-nodes are not attached to a single gateway [17]</a:t>
            </a:r>
          </a:p>
          <a:p>
            <a:pPr marL="285750" indent="-285750">
              <a:buClr>
                <a:schemeClr val="accent1"/>
              </a:buClr>
              <a:buSzPct val="100000"/>
              <a:buFont typeface="Arial"/>
              <a:buChar char="•"/>
              <a:defRPr sz="2000" spc="-100"/>
            </a:pPr>
            <a:r>
              <a:t>Any gateway can connect to the end-node</a:t>
            </a:r>
          </a:p>
          <a:p>
            <a:pPr marL="285750" indent="-285750">
              <a:buClr>
                <a:schemeClr val="accent1"/>
              </a:buClr>
              <a:buSzPct val="100000"/>
              <a:buFont typeface="Arial"/>
              <a:buChar char="•"/>
              <a:defRPr sz="2000" spc="-100"/>
            </a:pPr>
            <a:r>
              <a:t>Processing occurs at the Application Server</a:t>
            </a:r>
          </a:p>
          <a:p>
            <a:pPr marL="285750" indent="-285750">
              <a:buClr>
                <a:schemeClr val="accent1"/>
              </a:buClr>
              <a:buSzPct val="100000"/>
              <a:buFont typeface="Arial"/>
              <a:buChar char="•"/>
              <a:defRPr sz="2000" spc="-100"/>
            </a:pPr>
            <a:r>
              <a:t>Network Server is a basic internet/intranet backhaul to facilitate connection between Gateway/Application Server</a:t>
            </a:r>
          </a:p>
        </p:txBody>
      </p:sp>
      <p:sp>
        <p:nvSpPr>
          <p:cNvPr id="280" name="Title 2"/>
          <p:cNvSpPr txBox="1">
            <a:spLocks noGrp="1"/>
          </p:cNvSpPr>
          <p:nvPr>
            <p:ph type="title"/>
          </p:nvPr>
        </p:nvSpPr>
        <p:spPr>
          <a:xfrm>
            <a:off x="569467" y="1320799"/>
            <a:ext cx="4268656" cy="939106"/>
          </a:xfrm>
          <a:prstGeom prst="rect">
            <a:avLst/>
          </a:prstGeom>
        </p:spPr>
        <p:txBody>
          <a:bodyPr/>
          <a:lstStyle/>
          <a:p>
            <a:r>
              <a:t>General Network Architecture</a:t>
            </a:r>
          </a:p>
        </p:txBody>
      </p:sp>
      <p:pic>
        <p:nvPicPr>
          <p:cNvPr id="281" name="Picture 11" descr="Picture 11"/>
          <p:cNvPicPr>
            <a:picLocks noChangeAspect="1"/>
          </p:cNvPicPr>
          <p:nvPr/>
        </p:nvPicPr>
        <p:blipFill>
          <a:blip r:embed="rId3"/>
          <a:stretch>
            <a:fillRect/>
          </a:stretch>
        </p:blipFill>
        <p:spPr>
          <a:xfrm>
            <a:off x="5004625" y="1051561"/>
            <a:ext cx="6873242" cy="5154930"/>
          </a:xfrm>
          <a:prstGeom prst="rect">
            <a:avLst/>
          </a:prstGeom>
          <a:ln w="12700">
            <a:miter lim="400000"/>
          </a:ln>
        </p:spPr>
      </p:pic>
      <p:sp>
        <p:nvSpPr>
          <p:cNvPr id="282" name="TextBox 4"/>
          <p:cNvSpPr txBox="1"/>
          <p:nvPr/>
        </p:nvSpPr>
        <p:spPr>
          <a:xfrm>
            <a:off x="7090405" y="6206491"/>
            <a:ext cx="2701680" cy="5419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600" b="1">
                <a:latin typeface="+mn-lt"/>
                <a:ea typeface="+mn-ea"/>
                <a:cs typeface="+mn-cs"/>
                <a:sym typeface="Arial"/>
              </a:defRPr>
            </a:lvl1pPr>
          </a:lstStyle>
          <a:p>
            <a:r>
              <a:t>Figure 11: LoRaWAN Network Infrastructure[17]</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Slide Number Placeholder 6"/>
          <p:cNvSpPr txBox="1">
            <a:spLocks noGrp="1"/>
          </p:cNvSpPr>
          <p:nvPr>
            <p:ph type="sldNum" sz="quarter" idx="4294967295"/>
          </p:nvPr>
        </p:nvSpPr>
        <p:spPr>
          <a:xfrm>
            <a:off x="10620286" y="6336309"/>
            <a:ext cx="360642" cy="34387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sp>
        <p:nvSpPr>
          <p:cNvPr id="287" name="Text Placeholder 1"/>
          <p:cNvSpPr txBox="1">
            <a:spLocks noGrp="1"/>
          </p:cNvSpPr>
          <p:nvPr>
            <p:ph type="body" sz="quarter" idx="1"/>
          </p:nvPr>
        </p:nvSpPr>
        <p:spPr>
          <a:xfrm>
            <a:off x="569467" y="2036884"/>
            <a:ext cx="9156425" cy="1205082"/>
          </a:xfrm>
          <a:prstGeom prst="rect">
            <a:avLst/>
          </a:prstGeom>
        </p:spPr>
        <p:txBody>
          <a:bodyPr/>
          <a:lstStyle/>
          <a:p>
            <a:pPr>
              <a:defRPr spc="-100"/>
            </a:pPr>
            <a:r>
              <a:t>Smart-grids can benefit from a communication backhaul that can host an entire ecosystem of devices for analysis and tracking</a:t>
            </a:r>
          </a:p>
          <a:p>
            <a:pPr>
              <a:defRPr spc="-100"/>
            </a:pPr>
            <a:r>
              <a:t>LoRaWAN has crucial benefits and can assist in diverse applications:</a:t>
            </a:r>
          </a:p>
        </p:txBody>
      </p:sp>
      <p:sp>
        <p:nvSpPr>
          <p:cNvPr id="288" name="Title 2"/>
          <p:cNvSpPr txBox="1">
            <a:spLocks noGrp="1"/>
          </p:cNvSpPr>
          <p:nvPr>
            <p:ph type="title"/>
          </p:nvPr>
        </p:nvSpPr>
        <p:spPr>
          <a:xfrm>
            <a:off x="569468" y="1320800"/>
            <a:ext cx="10515601" cy="716086"/>
          </a:xfrm>
          <a:prstGeom prst="rect">
            <a:avLst/>
          </a:prstGeom>
        </p:spPr>
        <p:txBody>
          <a:bodyPr/>
          <a:lstStyle/>
          <a:p>
            <a:r>
              <a:t>Summary</a:t>
            </a:r>
          </a:p>
        </p:txBody>
      </p:sp>
      <p:graphicFrame>
        <p:nvGraphicFramePr>
          <p:cNvPr id="289" name="Table 4"/>
          <p:cNvGraphicFramePr/>
          <p:nvPr/>
        </p:nvGraphicFramePr>
        <p:xfrm>
          <a:off x="3205840" y="3429000"/>
          <a:ext cx="5780316" cy="2435208"/>
        </p:xfrm>
        <a:graphic>
          <a:graphicData uri="http://schemas.openxmlformats.org/drawingml/2006/table">
            <a:tbl>
              <a:tblPr firstRow="1" bandRow="1">
                <a:tableStyleId>{4C3C2611-4C71-4FC5-86AE-919BDF0F9419}</a:tableStyleId>
              </a:tblPr>
              <a:tblGrid>
                <a:gridCol w="2890158">
                  <a:extLst>
                    <a:ext uri="{9D8B030D-6E8A-4147-A177-3AD203B41FA5}">
                      <a16:colId xmlns:a16="http://schemas.microsoft.com/office/drawing/2014/main" val="20000"/>
                    </a:ext>
                  </a:extLst>
                </a:gridCol>
                <a:gridCol w="2890158">
                  <a:extLst>
                    <a:ext uri="{9D8B030D-6E8A-4147-A177-3AD203B41FA5}">
                      <a16:colId xmlns:a16="http://schemas.microsoft.com/office/drawing/2014/main" val="20001"/>
                    </a:ext>
                  </a:extLst>
                </a:gridCol>
              </a:tblGrid>
              <a:tr h="405868">
                <a:tc>
                  <a:txBody>
                    <a:bodyPr/>
                    <a:lstStyle/>
                    <a:p>
                      <a:pPr algn="ctr" defTabSz="914400">
                        <a:defRPr sz="1800" b="0">
                          <a:solidFill>
                            <a:srgbClr val="000000"/>
                          </a:solidFill>
                        </a:defRPr>
                      </a:pPr>
                      <a:r>
                        <a:rPr b="1">
                          <a:solidFill>
                            <a:srgbClr val="FFFFFF"/>
                          </a:solidFill>
                        </a:rPr>
                        <a:t>Characteristic</a:t>
                      </a:r>
                    </a:p>
                  </a:txBody>
                  <a:tcPr marL="45720" marR="45720" horzOverflow="overflow"/>
                </a:tc>
                <a:tc>
                  <a:txBody>
                    <a:bodyPr/>
                    <a:lstStyle/>
                    <a:p>
                      <a:pPr algn="ctr" defTabSz="914400">
                        <a:defRPr sz="1800" b="0">
                          <a:solidFill>
                            <a:srgbClr val="000000"/>
                          </a:solidFill>
                        </a:defRPr>
                      </a:pPr>
                      <a:r>
                        <a:rPr b="1">
                          <a:solidFill>
                            <a:srgbClr val="FFFFFF"/>
                          </a:solidFill>
                        </a:rPr>
                        <a:t>LoRaWAN</a:t>
                      </a:r>
                    </a:p>
                  </a:txBody>
                  <a:tcPr marL="45720" marR="45720" horzOverflow="overflow"/>
                </a:tc>
                <a:extLst>
                  <a:ext uri="{0D108BD9-81ED-4DB2-BD59-A6C34878D82A}">
                    <a16:rowId xmlns:a16="http://schemas.microsoft.com/office/drawing/2014/main" val="10000"/>
                  </a:ext>
                </a:extLst>
              </a:tr>
              <a:tr h="405868">
                <a:tc>
                  <a:txBody>
                    <a:bodyPr/>
                    <a:lstStyle/>
                    <a:p>
                      <a:pPr algn="ctr" defTabSz="914400">
                        <a:defRPr sz="1800">
                          <a:solidFill>
                            <a:srgbClr val="000000"/>
                          </a:solidFill>
                        </a:defRPr>
                      </a:pPr>
                      <a:r>
                        <a:rPr>
                          <a:solidFill>
                            <a:schemeClr val="accent4"/>
                          </a:solidFill>
                        </a:rPr>
                        <a:t>Data Rate</a:t>
                      </a:r>
                    </a:p>
                  </a:txBody>
                  <a:tcPr marL="45720" marR="45720" horzOverflow="overflow"/>
                </a:tc>
                <a:tc>
                  <a:txBody>
                    <a:bodyPr/>
                    <a:lstStyle/>
                    <a:p>
                      <a:pPr algn="ctr" defTabSz="914400">
                        <a:defRPr sz="1800">
                          <a:solidFill>
                            <a:srgbClr val="000000"/>
                          </a:solidFill>
                        </a:defRPr>
                      </a:pPr>
                      <a:r>
                        <a:rPr>
                          <a:solidFill>
                            <a:schemeClr val="accent4"/>
                          </a:solidFill>
                        </a:rPr>
                        <a:t>290bps to 250kbps</a:t>
                      </a:r>
                    </a:p>
                  </a:txBody>
                  <a:tcPr marL="45720" marR="45720" horzOverflow="overflow"/>
                </a:tc>
                <a:extLst>
                  <a:ext uri="{0D108BD9-81ED-4DB2-BD59-A6C34878D82A}">
                    <a16:rowId xmlns:a16="http://schemas.microsoft.com/office/drawing/2014/main" val="10001"/>
                  </a:ext>
                </a:extLst>
              </a:tr>
              <a:tr h="405868">
                <a:tc>
                  <a:txBody>
                    <a:bodyPr/>
                    <a:lstStyle/>
                    <a:p>
                      <a:pPr algn="ctr" defTabSz="914400">
                        <a:defRPr sz="1800">
                          <a:solidFill>
                            <a:srgbClr val="000000"/>
                          </a:solidFill>
                        </a:defRPr>
                      </a:pPr>
                      <a:r>
                        <a:rPr>
                          <a:solidFill>
                            <a:schemeClr val="accent4"/>
                          </a:solidFill>
                        </a:rPr>
                        <a:t>Battery-Life</a:t>
                      </a:r>
                    </a:p>
                  </a:txBody>
                  <a:tcPr marL="45720" marR="45720" horzOverflow="overflow"/>
                </a:tc>
                <a:tc>
                  <a:txBody>
                    <a:bodyPr/>
                    <a:lstStyle/>
                    <a:p>
                      <a:pPr algn="ctr" defTabSz="914400">
                        <a:defRPr sz="1800">
                          <a:solidFill>
                            <a:srgbClr val="000000"/>
                          </a:solidFill>
                        </a:defRPr>
                      </a:pPr>
                      <a:r>
                        <a:rPr>
                          <a:solidFill>
                            <a:schemeClr val="accent4"/>
                          </a:solidFill>
                        </a:rPr>
                        <a:t>Up to 8 Years</a:t>
                      </a:r>
                    </a:p>
                  </a:txBody>
                  <a:tcPr marL="45720" marR="45720" horzOverflow="overflow"/>
                </a:tc>
                <a:extLst>
                  <a:ext uri="{0D108BD9-81ED-4DB2-BD59-A6C34878D82A}">
                    <a16:rowId xmlns:a16="http://schemas.microsoft.com/office/drawing/2014/main" val="10002"/>
                  </a:ext>
                </a:extLst>
              </a:tr>
              <a:tr h="405868">
                <a:tc>
                  <a:txBody>
                    <a:bodyPr/>
                    <a:lstStyle/>
                    <a:p>
                      <a:pPr algn="ctr" defTabSz="914400">
                        <a:defRPr sz="1800">
                          <a:solidFill>
                            <a:srgbClr val="000000"/>
                          </a:solidFill>
                        </a:defRPr>
                      </a:pPr>
                      <a:r>
                        <a:rPr>
                          <a:solidFill>
                            <a:schemeClr val="accent4"/>
                          </a:solidFill>
                        </a:rPr>
                        <a:t>Range</a:t>
                      </a:r>
                    </a:p>
                  </a:txBody>
                  <a:tcPr marL="45720" marR="45720" horzOverflow="overflow"/>
                </a:tc>
                <a:tc>
                  <a:txBody>
                    <a:bodyPr/>
                    <a:lstStyle/>
                    <a:p>
                      <a:pPr algn="ctr" defTabSz="914400">
                        <a:defRPr sz="1800">
                          <a:solidFill>
                            <a:srgbClr val="000000"/>
                          </a:solidFill>
                        </a:defRPr>
                      </a:pPr>
                      <a:r>
                        <a:rPr>
                          <a:solidFill>
                            <a:schemeClr val="accent4"/>
                          </a:solidFill>
                        </a:rPr>
                        <a:t>Up to 35 Miles/Node</a:t>
                      </a:r>
                    </a:p>
                  </a:txBody>
                  <a:tcPr marL="45720" marR="45720" horzOverflow="overflow"/>
                </a:tc>
                <a:extLst>
                  <a:ext uri="{0D108BD9-81ED-4DB2-BD59-A6C34878D82A}">
                    <a16:rowId xmlns:a16="http://schemas.microsoft.com/office/drawing/2014/main" val="10003"/>
                  </a:ext>
                </a:extLst>
              </a:tr>
              <a:tr h="405868">
                <a:tc>
                  <a:txBody>
                    <a:bodyPr/>
                    <a:lstStyle/>
                    <a:p>
                      <a:pPr algn="ctr" defTabSz="914400">
                        <a:defRPr sz="1800">
                          <a:solidFill>
                            <a:srgbClr val="000000"/>
                          </a:solidFill>
                        </a:defRPr>
                      </a:pPr>
                      <a:r>
                        <a:rPr>
                          <a:solidFill>
                            <a:schemeClr val="accent4"/>
                          </a:solidFill>
                        </a:rPr>
                        <a:t>Topology</a:t>
                      </a:r>
                    </a:p>
                  </a:txBody>
                  <a:tcPr marL="45720" marR="45720" horzOverflow="overflow"/>
                </a:tc>
                <a:tc>
                  <a:txBody>
                    <a:bodyPr/>
                    <a:lstStyle/>
                    <a:p>
                      <a:pPr algn="ctr" defTabSz="914400">
                        <a:defRPr sz="1800">
                          <a:solidFill>
                            <a:srgbClr val="000000"/>
                          </a:solidFill>
                        </a:defRPr>
                      </a:pPr>
                      <a:r>
                        <a:rPr>
                          <a:solidFill>
                            <a:schemeClr val="accent4"/>
                          </a:solidFill>
                        </a:rPr>
                        <a:t>Star on Star</a:t>
                      </a:r>
                    </a:p>
                  </a:txBody>
                  <a:tcPr marL="45720" marR="45720" horzOverflow="overflow"/>
                </a:tc>
                <a:extLst>
                  <a:ext uri="{0D108BD9-81ED-4DB2-BD59-A6C34878D82A}">
                    <a16:rowId xmlns:a16="http://schemas.microsoft.com/office/drawing/2014/main" val="10004"/>
                  </a:ext>
                </a:extLst>
              </a:tr>
              <a:tr h="405868">
                <a:tc>
                  <a:txBody>
                    <a:bodyPr/>
                    <a:lstStyle/>
                    <a:p>
                      <a:pPr algn="ctr" defTabSz="914400">
                        <a:defRPr sz="1800">
                          <a:solidFill>
                            <a:srgbClr val="000000"/>
                          </a:solidFill>
                        </a:defRPr>
                      </a:pPr>
                      <a:r>
                        <a:rPr>
                          <a:solidFill>
                            <a:schemeClr val="accent4"/>
                          </a:solidFill>
                        </a:rPr>
                        <a:t>Security</a:t>
                      </a:r>
                    </a:p>
                  </a:txBody>
                  <a:tcPr marL="45720" marR="45720" horzOverflow="overflow"/>
                </a:tc>
                <a:tc>
                  <a:txBody>
                    <a:bodyPr/>
                    <a:lstStyle/>
                    <a:p>
                      <a:pPr algn="ctr" defTabSz="914400">
                        <a:defRPr sz="1800">
                          <a:solidFill>
                            <a:srgbClr val="000000"/>
                          </a:solidFill>
                        </a:defRPr>
                      </a:pPr>
                      <a:r>
                        <a:rPr>
                          <a:solidFill>
                            <a:schemeClr val="accent4"/>
                          </a:solidFill>
                        </a:rPr>
                        <a:t>AES-128 Encryption</a:t>
                      </a:r>
                    </a:p>
                  </a:txBody>
                  <a:tcPr marL="45720" marR="45720" horzOverflow="overflow"/>
                </a:tc>
                <a:extLst>
                  <a:ext uri="{0D108BD9-81ED-4DB2-BD59-A6C34878D82A}">
                    <a16:rowId xmlns:a16="http://schemas.microsoft.com/office/drawing/2014/main" val="10005"/>
                  </a:ext>
                </a:extLst>
              </a:tr>
            </a:tbl>
          </a:graphicData>
        </a:graphic>
      </p:graphicFrame>
      <p:sp>
        <p:nvSpPr>
          <p:cNvPr id="290" name="TextBox 5"/>
          <p:cNvSpPr txBox="1"/>
          <p:nvPr/>
        </p:nvSpPr>
        <p:spPr>
          <a:xfrm>
            <a:off x="3919380" y="6051244"/>
            <a:ext cx="4353241" cy="313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600" b="1">
                <a:latin typeface="+mn-lt"/>
                <a:ea typeface="+mn-ea"/>
                <a:cs typeface="+mn-cs"/>
                <a:sym typeface="Arial"/>
              </a:defRPr>
            </a:lvl1pPr>
          </a:lstStyle>
          <a:p>
            <a:r>
              <a:t>Table 2: Major LoRaWAN Characteristics [9]</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lide Number Placeholder 6"/>
          <p:cNvSpPr txBox="1">
            <a:spLocks noGrp="1"/>
          </p:cNvSpPr>
          <p:nvPr>
            <p:ph type="sldNum" sz="quarter" idx="4294967295"/>
          </p:nvPr>
        </p:nvSpPr>
        <p:spPr>
          <a:xfrm>
            <a:off x="10620286" y="6336309"/>
            <a:ext cx="360642" cy="34387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a:p>
        </p:txBody>
      </p:sp>
      <p:sp>
        <p:nvSpPr>
          <p:cNvPr id="295" name="Text Placeholder 1"/>
          <p:cNvSpPr txBox="1">
            <a:spLocks noGrp="1"/>
          </p:cNvSpPr>
          <p:nvPr>
            <p:ph type="body" idx="1"/>
          </p:nvPr>
        </p:nvSpPr>
        <p:spPr>
          <a:xfrm>
            <a:off x="569467" y="1656840"/>
            <a:ext cx="10081581" cy="4876246"/>
          </a:xfrm>
          <a:prstGeom prst="rect">
            <a:avLst/>
          </a:prstGeom>
        </p:spPr>
        <p:txBody>
          <a:bodyPr/>
          <a:lstStyle/>
          <a:p>
            <a:pPr marL="0" indent="46228" defTabSz="832103">
              <a:spcBef>
                <a:spcPts val="900"/>
              </a:spcBef>
              <a:buSzTx/>
              <a:buNone/>
              <a:defRPr sz="1500" spc="0"/>
            </a:pPr>
            <a:r>
              <a:t>[1] A. Lavric and V. Popa. A LoRaWAN: Long range wide area networks study. In 2017 International Conference on Electromechanical and Power Systems (SIELMEN), pages 417–420. </a:t>
            </a:r>
            <a:endParaRPr sz="1600" spc="-136"/>
          </a:p>
          <a:p>
            <a:pPr marL="0" indent="46228" defTabSz="832103">
              <a:spcBef>
                <a:spcPts val="900"/>
              </a:spcBef>
              <a:buSzTx/>
              <a:buNone/>
              <a:defRPr sz="1500" spc="0"/>
            </a:pPr>
            <a:r>
              <a:t>[2] Alessio Sanfratello. Enabling relay-based communication in LoRa networks for the In- ternet of Things: design, implementation and experimental evaluation. IEEE Commu- nications Magazine, 55(9):34–40, 2019.</a:t>
            </a:r>
            <a:endParaRPr sz="1600" spc="-136"/>
          </a:p>
          <a:p>
            <a:pPr marL="0" indent="46228" defTabSz="832103">
              <a:spcBef>
                <a:spcPts val="900"/>
              </a:spcBef>
              <a:buSzTx/>
              <a:buNone/>
              <a:defRPr sz="1500" spc="0"/>
            </a:pPr>
            <a:r>
              <a:t>[3] F. Adelantado, X. Vilajosana, P. Tuset-Peiro, B. Martinez, J. Melia-Segui, and T. Wat- teyne. Understanding the limits of loRaWAN. IEEE Communications Magazine, 55(9):34–40, 2017.</a:t>
            </a:r>
            <a:endParaRPr sz="1600" spc="-136"/>
          </a:p>
          <a:p>
            <a:pPr marL="0" indent="46228" defTabSz="832103">
              <a:spcBef>
                <a:spcPts val="900"/>
              </a:spcBef>
              <a:buSzTx/>
              <a:buNone/>
              <a:defRPr sz="1500" spc="0"/>
            </a:pPr>
            <a:r>
              <a:t>[4] </a:t>
            </a:r>
            <a:r>
              <a:rPr u="sng">
                <a:solidFill>
                  <a:srgbClr val="0000FF"/>
                </a:solidFill>
                <a:uFill>
                  <a:solidFill>
                    <a:srgbClr val="0000FF"/>
                  </a:solidFill>
                </a:uFill>
                <a:hlinkClick r:id="rId2"/>
              </a:rPr>
              <a:t>Buildyoursmarthome.com</a:t>
            </a:r>
            <a:r>
              <a:t>, </a:t>
            </a:r>
            <a:r>
              <a:rPr u="sng">
                <a:solidFill>
                  <a:srgbClr val="0000FF"/>
                </a:solidFill>
                <a:uFill>
                  <a:solidFill>
                    <a:srgbClr val="0000FF"/>
                  </a:solidFill>
                </a:uFill>
                <a:hlinkClick r:id="rId3"/>
              </a:rPr>
              <a:t>https://buildyoursmarthome.co/reviews/best-zigbee-controllers/</a:t>
            </a:r>
          </a:p>
          <a:p>
            <a:pPr marL="0" indent="46228" defTabSz="832103">
              <a:spcBef>
                <a:spcPts val="900"/>
              </a:spcBef>
              <a:buSzTx/>
              <a:buNone/>
              <a:defRPr sz="1500" spc="0"/>
            </a:pPr>
            <a:r>
              <a:t>[5] </a:t>
            </a:r>
            <a:r>
              <a:rPr u="sng">
                <a:solidFill>
                  <a:srgbClr val="0000FF"/>
                </a:solidFill>
                <a:uFill>
                  <a:solidFill>
                    <a:srgbClr val="0000FF"/>
                  </a:solidFill>
                </a:uFill>
                <a:hlinkClick r:id="rId4"/>
              </a:rPr>
              <a:t>Cleantechnica.com</a:t>
            </a:r>
            <a:r>
              <a:t>,  </a:t>
            </a:r>
            <a:r>
              <a:rPr u="sng">
                <a:solidFill>
                  <a:srgbClr val="0000FF"/>
                </a:solidFill>
                <a:uFill>
                  <a:solidFill>
                    <a:srgbClr val="0000FF"/>
                  </a:solidFill>
                </a:uFill>
                <a:hlinkClick r:id="rId5"/>
              </a:rPr>
              <a:t>https://cleantechnica.com/2018/01/11/wind-solar-storage-prices-smash-records/</a:t>
            </a:r>
          </a:p>
          <a:p>
            <a:pPr marL="0" indent="46228" defTabSz="832103">
              <a:spcBef>
                <a:spcPts val="900"/>
              </a:spcBef>
              <a:buSzTx/>
              <a:buNone/>
              <a:defRPr sz="1500" spc="0"/>
            </a:pPr>
            <a:r>
              <a:t>[6] D. Baimel, S. Tapuchi, and N. Baimel. Smart grid communication technologies- overview, research challenges and opportunities. In 2016 International Symposium on Power Electronics, Electrical Drives, Au- tomation and Motion (SPEEDAM), pages 116–120.</a:t>
            </a:r>
            <a:endParaRPr sz="1600" spc="-136"/>
          </a:p>
          <a:p>
            <a:pPr marL="0" indent="46228" defTabSz="832103">
              <a:spcBef>
                <a:spcPts val="900"/>
              </a:spcBef>
              <a:buSzTx/>
              <a:buNone/>
              <a:defRPr sz="1500" spc="0"/>
            </a:pPr>
            <a:r>
              <a:t>[7] </a:t>
            </a:r>
            <a:r>
              <a:rPr u="sng">
                <a:solidFill>
                  <a:srgbClr val="0000FF"/>
                </a:solidFill>
                <a:uFill>
                  <a:solidFill>
                    <a:srgbClr val="0000FF"/>
                  </a:solidFill>
                </a:uFill>
                <a:hlinkClick r:id="rId6"/>
              </a:rPr>
              <a:t>Dspace.cvut.cz</a:t>
            </a:r>
            <a:r>
              <a:t>, </a:t>
            </a:r>
            <a:r>
              <a:rPr u="sng">
                <a:solidFill>
                  <a:srgbClr val="0000FF"/>
                </a:solidFill>
                <a:uFill>
                  <a:solidFill>
                    <a:srgbClr val="0000FF"/>
                  </a:solidFill>
                </a:uFill>
                <a:hlinkClick r:id="rId7"/>
              </a:rPr>
              <a:t>https://dspace.cvut.cz/bitstream/handle/10467/76315/F3-BP-2018-Semanova-Lucia-bp-luciasemanova.pdf?sequence=-1&amp;isAllowed=y</a:t>
            </a:r>
          </a:p>
          <a:p>
            <a:pPr marL="0" indent="46228" defTabSz="832103">
              <a:spcBef>
                <a:spcPts val="900"/>
              </a:spcBef>
              <a:buSzTx/>
              <a:buNone/>
              <a:defRPr sz="1500" spc="0"/>
            </a:pPr>
            <a:r>
              <a:t>[8] </a:t>
            </a:r>
            <a:r>
              <a:rPr u="sng">
                <a:solidFill>
                  <a:srgbClr val="0000FF"/>
                </a:solidFill>
                <a:uFill>
                  <a:solidFill>
                    <a:srgbClr val="0000FF"/>
                  </a:solidFill>
                </a:uFill>
                <a:hlinkClick r:id="rId8"/>
              </a:rPr>
              <a:t>Ecowatch.com</a:t>
            </a:r>
            <a:r>
              <a:t>, </a:t>
            </a:r>
            <a:r>
              <a:rPr u="sng">
                <a:solidFill>
                  <a:srgbClr val="0000FF"/>
                </a:solidFill>
                <a:uFill>
                  <a:solidFill>
                    <a:srgbClr val="0000FF"/>
                  </a:solidFill>
                </a:uFill>
                <a:hlinkClick r:id="rId9"/>
              </a:rPr>
              <a:t>https://www.ecowatch.com/fossil-fuel-industry-deceived-public-2641052019.html?rebelltitem=1</a:t>
            </a:r>
          </a:p>
          <a:p>
            <a:pPr marL="0" indent="46228" defTabSz="832103">
              <a:spcBef>
                <a:spcPts val="900"/>
              </a:spcBef>
              <a:buSzTx/>
              <a:buNone/>
              <a:defRPr sz="1500" spc="0"/>
            </a:pPr>
            <a:r>
              <a:t>[9] J. de Carvalho Silva, J. J. P. C. Rodrigues, A. M. Alberti, P. Solic, and A. L. L. Aquino. Lorawan — a low power WAN protocol for Internet of Things: A review and opportunities. In 2017 2nd International Multidisciplinary Conference on Computer and Energy Science (SpliTech), pages 1–6.</a:t>
            </a:r>
          </a:p>
        </p:txBody>
      </p:sp>
      <p:sp>
        <p:nvSpPr>
          <p:cNvPr id="296" name="Title 2"/>
          <p:cNvSpPr txBox="1">
            <a:spLocks noGrp="1"/>
          </p:cNvSpPr>
          <p:nvPr>
            <p:ph type="title"/>
          </p:nvPr>
        </p:nvSpPr>
        <p:spPr>
          <a:xfrm>
            <a:off x="569468" y="1120987"/>
            <a:ext cx="10515601" cy="716086"/>
          </a:xfrm>
          <a:prstGeom prst="rect">
            <a:avLst/>
          </a:prstGeom>
        </p:spPr>
        <p:txBody>
          <a:bodyPr/>
          <a:lstStyle/>
          <a:p>
            <a:r>
              <a:t>References</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lide Number Placeholder 6"/>
          <p:cNvSpPr txBox="1">
            <a:spLocks noGrp="1"/>
          </p:cNvSpPr>
          <p:nvPr>
            <p:ph type="sldNum" sz="quarter" idx="4294967295"/>
          </p:nvPr>
        </p:nvSpPr>
        <p:spPr>
          <a:xfrm>
            <a:off x="10620286" y="6336309"/>
            <a:ext cx="360642" cy="34387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a:t>
            </a:fld>
            <a:endParaRPr/>
          </a:p>
        </p:txBody>
      </p:sp>
      <p:sp>
        <p:nvSpPr>
          <p:cNvPr id="299" name="Text Placeholder 1"/>
          <p:cNvSpPr txBox="1">
            <a:spLocks noGrp="1"/>
          </p:cNvSpPr>
          <p:nvPr>
            <p:ph type="body" idx="1"/>
          </p:nvPr>
        </p:nvSpPr>
        <p:spPr>
          <a:xfrm>
            <a:off x="569467" y="1648568"/>
            <a:ext cx="10071452" cy="4876246"/>
          </a:xfrm>
          <a:prstGeom prst="rect">
            <a:avLst/>
          </a:prstGeom>
        </p:spPr>
        <p:txBody>
          <a:bodyPr/>
          <a:lstStyle/>
          <a:p>
            <a:pPr marL="0" indent="46228" defTabSz="832103">
              <a:spcBef>
                <a:spcPts val="900"/>
              </a:spcBef>
              <a:buSzTx/>
              <a:buNone/>
              <a:defRPr sz="1500" spc="0"/>
            </a:pPr>
            <a:r>
              <a:t>[10] Juha Petäjäjärvi, Konstantin Mikhaylov, Marko Pettissalo, Janne Janhunen, and Jari Iinatti. Performance of a low-power wide-area network based on LoRa technology.</a:t>
            </a:r>
            <a:endParaRPr sz="1600" spc="-136"/>
          </a:p>
          <a:p>
            <a:pPr marL="0" indent="46228" defTabSz="832103">
              <a:spcBef>
                <a:spcPts val="900"/>
              </a:spcBef>
              <a:buSzTx/>
              <a:buNone/>
              <a:defRPr sz="1500" spc="0"/>
            </a:pPr>
            <a:r>
              <a:t>[11] Konstantin Mikhaylov, Juha Petaejaejaervi, and Tuomo Haenninen. Analysis of capacity and scalability of the lora low power wide area network technology. In European Wireless 2016; 22th European Wireless Conference, pages 1–6. VDE.</a:t>
            </a:r>
            <a:endParaRPr sz="1600" spc="-136"/>
          </a:p>
          <a:p>
            <a:pPr marL="0" indent="46228" defTabSz="832103">
              <a:spcBef>
                <a:spcPts val="900"/>
              </a:spcBef>
              <a:buSzTx/>
              <a:buNone/>
              <a:defRPr sz="1500" spc="0"/>
            </a:pPr>
            <a:r>
              <a:t>[12] LoRa-Alliance, </a:t>
            </a:r>
            <a:r>
              <a:rPr u="sng">
                <a:solidFill>
                  <a:srgbClr val="0000FF"/>
                </a:solidFill>
                <a:uFill>
                  <a:solidFill>
                    <a:srgbClr val="0000FF"/>
                  </a:solidFill>
                </a:uFill>
                <a:hlinkClick r:id="rId2"/>
              </a:rPr>
              <a:t>https://lora-alliance.org/sites/default/files/2018-04/what-is-lorawan.pdf</a:t>
            </a:r>
          </a:p>
          <a:p>
            <a:pPr marL="0" indent="46228" defTabSz="832103">
              <a:spcBef>
                <a:spcPts val="900"/>
              </a:spcBef>
              <a:buSzTx/>
              <a:buNone/>
              <a:defRPr sz="1500" spc="0"/>
            </a:pPr>
            <a:r>
              <a:t>[13] </a:t>
            </a:r>
            <a:r>
              <a:rPr u="sng">
                <a:solidFill>
                  <a:srgbClr val="0000FF"/>
                </a:solidFill>
                <a:uFill>
                  <a:solidFill>
                    <a:srgbClr val="0000FF"/>
                  </a:solidFill>
                </a:uFill>
                <a:hlinkClick r:id="rId3"/>
              </a:rPr>
              <a:t>Lifewire.com</a:t>
            </a:r>
            <a:r>
              <a:t>, </a:t>
            </a:r>
            <a:r>
              <a:rPr u="sng">
                <a:solidFill>
                  <a:srgbClr val="0000FF"/>
                </a:solidFill>
                <a:uFill>
                  <a:solidFill>
                    <a:srgbClr val="0000FF"/>
                  </a:solidFill>
                </a:uFill>
                <a:hlinkClick r:id="rId4"/>
              </a:rPr>
              <a:t>https://www.lifewire.com/wimax-wireless-networking-818321</a:t>
            </a:r>
          </a:p>
          <a:p>
            <a:pPr marL="0" indent="46228" defTabSz="832103">
              <a:spcBef>
                <a:spcPts val="900"/>
              </a:spcBef>
              <a:buSzTx/>
              <a:buNone/>
              <a:defRPr sz="1500" spc="0"/>
            </a:pPr>
            <a:r>
              <a:t>[14] </a:t>
            </a:r>
            <a:r>
              <a:rPr u="sng">
                <a:solidFill>
                  <a:srgbClr val="0000FF"/>
                </a:solidFill>
                <a:uFill>
                  <a:solidFill>
                    <a:srgbClr val="0000FF"/>
                  </a:solidFill>
                </a:uFill>
                <a:hlinkClick r:id="rId5"/>
              </a:rPr>
              <a:t>Quora.com</a:t>
            </a:r>
            <a:r>
              <a:t>,  </a:t>
            </a:r>
            <a:r>
              <a:rPr u="sng">
                <a:solidFill>
                  <a:srgbClr val="0000FF"/>
                </a:solidFill>
                <a:uFill>
                  <a:solidFill>
                    <a:srgbClr val="0000FF"/>
                  </a:solidFill>
                </a:uFill>
                <a:hlinkClick r:id="rId6"/>
              </a:rPr>
              <a:t>https://www.quora.com/What-is-smart-power-grid</a:t>
            </a:r>
          </a:p>
          <a:p>
            <a:pPr marL="0" indent="46228" defTabSz="832103">
              <a:spcBef>
                <a:spcPts val="900"/>
              </a:spcBef>
              <a:buSzTx/>
              <a:buNone/>
              <a:defRPr sz="1500" spc="0"/>
            </a:pPr>
            <a:r>
              <a:t>[15] </a:t>
            </a:r>
            <a:r>
              <a:rPr u="sng">
                <a:solidFill>
                  <a:srgbClr val="0000FF"/>
                </a:solidFill>
                <a:uFill>
                  <a:solidFill>
                    <a:srgbClr val="0000FF"/>
                  </a:solidFill>
                </a:uFill>
                <a:hlinkClick r:id="rId7"/>
              </a:rPr>
              <a:t>Smartparkingsystems.com</a:t>
            </a:r>
            <a:r>
              <a:t>,  </a:t>
            </a:r>
            <a:r>
              <a:rPr u="sng">
                <a:solidFill>
                  <a:srgbClr val="0000FF"/>
                </a:solidFill>
                <a:uFill>
                  <a:solidFill>
                    <a:srgbClr val="0000FF"/>
                  </a:solidFill>
                </a:uFill>
                <a:hlinkClick r:id="rId8"/>
              </a:rPr>
              <a:t>https://smartparkingsystems.com/wp-content/uploads/2018/03/Logo-LoRa-WAN.jpg</a:t>
            </a:r>
          </a:p>
          <a:p>
            <a:pPr marL="0" indent="46228" defTabSz="832103">
              <a:spcBef>
                <a:spcPts val="900"/>
              </a:spcBef>
              <a:buSzTx/>
              <a:buNone/>
              <a:defRPr sz="1500" spc="0"/>
            </a:pPr>
            <a:r>
              <a:t>[16] </a:t>
            </a:r>
            <a:r>
              <a:rPr u="sng">
                <a:solidFill>
                  <a:srgbClr val="0000FF"/>
                </a:solidFill>
                <a:uFill>
                  <a:solidFill>
                    <a:srgbClr val="0000FF"/>
                  </a:solidFill>
                </a:uFill>
                <a:hlinkClick r:id="rId9"/>
              </a:rPr>
              <a:t>Teslarati.com</a:t>
            </a:r>
            <a:r>
              <a:t>, </a:t>
            </a:r>
            <a:r>
              <a:rPr u="sng">
                <a:solidFill>
                  <a:srgbClr val="0000FF"/>
                </a:solidFill>
                <a:uFill>
                  <a:solidFill>
                    <a:srgbClr val="0000FF"/>
                  </a:solidFill>
                </a:uFill>
                <a:hlinkClick r:id="rId10"/>
              </a:rPr>
              <a:t>https://www.teslarati.com/tesla-powerpack-farm-australia-energy-storage-movement/</a:t>
            </a:r>
          </a:p>
          <a:p>
            <a:pPr marL="0" indent="46228" defTabSz="832103">
              <a:spcBef>
                <a:spcPts val="900"/>
              </a:spcBef>
              <a:buSzTx/>
              <a:buNone/>
              <a:defRPr sz="1500" spc="0"/>
            </a:pPr>
            <a:r>
              <a:t>[17] </a:t>
            </a:r>
            <a:r>
              <a:rPr u="sng">
                <a:solidFill>
                  <a:srgbClr val="0000FF"/>
                </a:solidFill>
                <a:uFill>
                  <a:solidFill>
                    <a:srgbClr val="0000FF"/>
                  </a:solidFill>
                </a:uFill>
                <a:hlinkClick r:id="rId11"/>
              </a:rPr>
              <a:t>TheThingsNetwork.com</a:t>
            </a:r>
            <a:r>
              <a:t>, </a:t>
            </a:r>
            <a:r>
              <a:rPr u="sng">
                <a:solidFill>
                  <a:srgbClr val="0000FF"/>
                </a:solidFill>
                <a:uFill>
                  <a:solidFill>
                    <a:srgbClr val="0000FF"/>
                  </a:solidFill>
                </a:uFill>
                <a:hlinkClick r:id="rId12"/>
              </a:rPr>
              <a:t>https://www.thethingsnetwork.org/docs/lorawan/</a:t>
            </a:r>
          </a:p>
          <a:p>
            <a:pPr marL="0" indent="46228" defTabSz="832103">
              <a:spcBef>
                <a:spcPts val="900"/>
              </a:spcBef>
              <a:buSzTx/>
              <a:buNone/>
              <a:defRPr sz="1500" spc="0"/>
            </a:pPr>
            <a:r>
              <a:t>[18] V. C. Gungor, D. Sahin, T. Kocak, S. Ergut, C. Buccella, C. Cecati, and G. P. Hancke. Smart grid technologies: Communication tehnologies and standards. IEEE Transactions on Industrial Informatics, 7(4):529–539, 2011.</a:t>
            </a:r>
            <a:endParaRPr sz="1600" spc="-136"/>
          </a:p>
          <a:p>
            <a:pPr marL="0" indent="46228" defTabSz="832103">
              <a:spcBef>
                <a:spcPts val="900"/>
              </a:spcBef>
              <a:buSzTx/>
              <a:buNone/>
              <a:defRPr sz="1500" spc="0"/>
            </a:pPr>
            <a:r>
              <a:t>[19] V. C. Gungor, D. Sahin, T. Kocak, S. Ergut, C. Buccella, C. Cecati, and G. P. Hancke. A survey on smart grid potential applications and communication requirements. IEEE Transactions on Industrial Informatics, :28–42, 2013.</a:t>
            </a:r>
            <a:endParaRPr sz="1600" spc="-136"/>
          </a:p>
          <a:p>
            <a:pPr marL="0" indent="46228" defTabSz="832103">
              <a:spcBef>
                <a:spcPts val="900"/>
              </a:spcBef>
              <a:buSzTx/>
              <a:buNone/>
              <a:defRPr sz="1500" spc="0"/>
            </a:pPr>
            <a:r>
              <a:t>[20] </a:t>
            </a:r>
            <a:r>
              <a:rPr u="sng">
                <a:solidFill>
                  <a:srgbClr val="0000FF"/>
                </a:solidFill>
                <a:uFill>
                  <a:solidFill>
                    <a:srgbClr val="0000FF"/>
                  </a:solidFill>
                </a:uFill>
                <a:hlinkClick r:id="rId13"/>
              </a:rPr>
              <a:t>Wikipedia.org</a:t>
            </a:r>
            <a:r>
              <a:t>, </a:t>
            </a:r>
            <a:r>
              <a:rPr u="sng">
                <a:solidFill>
                  <a:srgbClr val="0000FF"/>
                </a:solidFill>
                <a:uFill>
                  <a:solidFill>
                    <a:srgbClr val="0000FF"/>
                  </a:solidFill>
                </a:uFill>
                <a:hlinkClick r:id="rId14"/>
              </a:rPr>
              <a:t>https://en.wikipedia.org/wiki/Electrical_grid#History</a:t>
            </a:r>
          </a:p>
        </p:txBody>
      </p:sp>
      <p:sp>
        <p:nvSpPr>
          <p:cNvPr id="300" name="Title 2"/>
          <p:cNvSpPr txBox="1">
            <a:spLocks noGrp="1"/>
          </p:cNvSpPr>
          <p:nvPr>
            <p:ph type="title"/>
          </p:nvPr>
        </p:nvSpPr>
        <p:spPr>
          <a:xfrm>
            <a:off x="569468" y="1120987"/>
            <a:ext cx="10515601" cy="716086"/>
          </a:xfrm>
          <a:prstGeom prst="rect">
            <a:avLst/>
          </a:prstGeom>
        </p:spPr>
        <p:txBody>
          <a:bodyPr/>
          <a:lstStyle/>
          <a:p>
            <a:r>
              <a:t>References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lide Number Placeholder 6"/>
          <p:cNvSpPr txBox="1">
            <a:spLocks noGrp="1"/>
          </p:cNvSpPr>
          <p:nvPr>
            <p:ph type="sldNum" sz="quarter" idx="4294967295"/>
          </p:nvPr>
        </p:nvSpPr>
        <p:spPr>
          <a:xfrm>
            <a:off x="10733297" y="6336309"/>
            <a:ext cx="247632" cy="34387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sp>
        <p:nvSpPr>
          <p:cNvPr id="153" name="Title 1"/>
          <p:cNvSpPr txBox="1">
            <a:spLocks noGrp="1"/>
          </p:cNvSpPr>
          <p:nvPr>
            <p:ph type="title"/>
          </p:nvPr>
        </p:nvSpPr>
        <p:spPr>
          <a:xfrm>
            <a:off x="363245" y="1284514"/>
            <a:ext cx="7039041" cy="1029596"/>
          </a:xfrm>
          <a:prstGeom prst="rect">
            <a:avLst/>
          </a:prstGeom>
        </p:spPr>
        <p:txBody>
          <a:bodyPr/>
          <a:lstStyle>
            <a:lvl1pPr algn="ctr">
              <a:lnSpc>
                <a:spcPct val="100000"/>
              </a:lnSpc>
            </a:lvl1pPr>
          </a:lstStyle>
          <a:p>
            <a:r>
              <a:t>Today’s Agenda</a:t>
            </a:r>
          </a:p>
        </p:txBody>
      </p:sp>
      <p:sp>
        <p:nvSpPr>
          <p:cNvPr id="154" name="Subtitle 2"/>
          <p:cNvSpPr txBox="1">
            <a:spLocks noGrp="1"/>
          </p:cNvSpPr>
          <p:nvPr>
            <p:ph type="body" sz="half" idx="1"/>
          </p:nvPr>
        </p:nvSpPr>
        <p:spPr>
          <a:xfrm>
            <a:off x="363245" y="2541497"/>
            <a:ext cx="7157574" cy="3689972"/>
          </a:xfrm>
          <a:prstGeom prst="rect">
            <a:avLst/>
          </a:prstGeom>
        </p:spPr>
        <p:txBody>
          <a:bodyPr/>
          <a:lstStyle/>
          <a:p>
            <a:pPr marL="342900" indent="-342900">
              <a:buClr>
                <a:schemeClr val="accent1"/>
              </a:buClr>
              <a:buSzPct val="100000"/>
              <a:buFont typeface="Arial"/>
              <a:buChar char="•"/>
              <a:defRPr sz="2400"/>
            </a:pPr>
            <a:r>
              <a:t>Background about conventional grid and smart grids</a:t>
            </a:r>
          </a:p>
          <a:p>
            <a:pPr marL="342900" indent="-342900">
              <a:buClr>
                <a:schemeClr val="accent1"/>
              </a:buClr>
              <a:buSzPct val="100000"/>
              <a:buFont typeface="Arial"/>
              <a:buChar char="•"/>
              <a:defRPr sz="2400"/>
            </a:pPr>
            <a:r>
              <a:t>Communication protocols: ZigBee, WiMAX and LoRaWAN</a:t>
            </a:r>
          </a:p>
          <a:p>
            <a:pPr marL="342900" indent="-342900">
              <a:buClr>
                <a:schemeClr val="accent1"/>
              </a:buClr>
              <a:buSzPct val="100000"/>
              <a:buFont typeface="Arial"/>
              <a:buChar char="•"/>
              <a:defRPr sz="2400"/>
            </a:pPr>
            <a:r>
              <a:t>Detailed discussion about LoRaWAN as a potential communications backbone</a:t>
            </a:r>
          </a:p>
          <a:p>
            <a:pPr marL="342900" indent="-342900">
              <a:buClr>
                <a:schemeClr val="accent1"/>
              </a:buClr>
              <a:buSzPct val="100000"/>
              <a:buFont typeface="Arial"/>
              <a:buChar char="•"/>
              <a:defRPr sz="2400"/>
            </a:pPr>
            <a:r>
              <a:t>Closing Discussions</a:t>
            </a:r>
          </a:p>
          <a:p>
            <a:pPr marL="342900" indent="-342900">
              <a:buClr>
                <a:schemeClr val="accent1"/>
              </a:buClr>
              <a:buSzPct val="100000"/>
              <a:buFont typeface="Arial"/>
              <a:buChar char="•"/>
              <a:defRPr sz="2400"/>
            </a:pPr>
            <a:r>
              <a:t>Questions</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lide Number Placeholder 6"/>
          <p:cNvSpPr txBox="1">
            <a:spLocks noGrp="1"/>
          </p:cNvSpPr>
          <p:nvPr>
            <p:ph type="sldNum" sz="quarter" idx="4294967295"/>
          </p:nvPr>
        </p:nvSpPr>
        <p:spPr>
          <a:xfrm>
            <a:off x="10620286" y="6336309"/>
            <a:ext cx="360642" cy="34387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a:p>
        </p:txBody>
      </p:sp>
      <p:sp>
        <p:nvSpPr>
          <p:cNvPr id="303" name="Title 1"/>
          <p:cNvSpPr txBox="1">
            <a:spLocks noGrp="1"/>
          </p:cNvSpPr>
          <p:nvPr>
            <p:ph type="title"/>
          </p:nvPr>
        </p:nvSpPr>
        <p:spPr>
          <a:xfrm>
            <a:off x="1033190" y="3360546"/>
            <a:ext cx="5062810" cy="887930"/>
          </a:xfrm>
          <a:prstGeom prst="rect">
            <a:avLst/>
          </a:prstGeom>
        </p:spPr>
        <p:txBody>
          <a:bodyPr/>
          <a:lstStyle/>
          <a:p>
            <a:r>
              <a:t>Questions?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lide Number Placeholder 6"/>
          <p:cNvSpPr txBox="1">
            <a:spLocks noGrp="1"/>
          </p:cNvSpPr>
          <p:nvPr>
            <p:ph type="sldNum" sz="quarter" idx="4294967295"/>
          </p:nvPr>
        </p:nvSpPr>
        <p:spPr>
          <a:xfrm>
            <a:off x="10733297" y="6336309"/>
            <a:ext cx="247632" cy="34387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
        <p:nvSpPr>
          <p:cNvPr id="159" name="Text Placeholder 1"/>
          <p:cNvSpPr txBox="1">
            <a:spLocks noGrp="1"/>
          </p:cNvSpPr>
          <p:nvPr>
            <p:ph type="body" sz="half" idx="1"/>
          </p:nvPr>
        </p:nvSpPr>
        <p:spPr>
          <a:xfrm>
            <a:off x="569467" y="1532087"/>
            <a:ext cx="6070603" cy="4518193"/>
          </a:xfrm>
          <a:prstGeom prst="rect">
            <a:avLst/>
          </a:prstGeom>
        </p:spPr>
        <p:txBody>
          <a:bodyPr/>
          <a:lstStyle/>
          <a:p>
            <a:endParaRPr/>
          </a:p>
          <a:p>
            <a:pPr>
              <a:defRPr spc="-100"/>
            </a:pPr>
            <a:r>
              <a:t>Designed in the 1930s [20]</a:t>
            </a:r>
          </a:p>
          <a:p>
            <a:pPr>
              <a:defRPr spc="-100"/>
            </a:pPr>
            <a:r>
              <a:t>Uni-directional power flow from power generation plant to consumer [6]</a:t>
            </a:r>
          </a:p>
          <a:p>
            <a:pPr>
              <a:defRPr spc="-100"/>
            </a:pPr>
            <a:r>
              <a:t>Lack of automated analysis, works on how we program generation</a:t>
            </a:r>
          </a:p>
          <a:p>
            <a:pPr>
              <a:defRPr spc="-100"/>
            </a:pPr>
            <a:r>
              <a:t>Includes fossil-fuel powered generation (coal, gas, etc)</a:t>
            </a:r>
          </a:p>
          <a:p>
            <a:pPr>
              <a:defRPr spc="-100"/>
            </a:pPr>
            <a:r>
              <a:t>Unable to react quickly to load changes</a:t>
            </a:r>
          </a:p>
          <a:p>
            <a:pPr>
              <a:defRPr spc="-100"/>
            </a:pPr>
            <a:r>
              <a:t>Overall, these issues have resulted in major blackouts over the past decade [6]</a:t>
            </a:r>
          </a:p>
        </p:txBody>
      </p:sp>
      <p:sp>
        <p:nvSpPr>
          <p:cNvPr id="160" name="Title 2"/>
          <p:cNvSpPr txBox="1">
            <a:spLocks noGrp="1"/>
          </p:cNvSpPr>
          <p:nvPr>
            <p:ph type="title"/>
          </p:nvPr>
        </p:nvSpPr>
        <p:spPr>
          <a:xfrm>
            <a:off x="569468" y="1174045"/>
            <a:ext cx="10515601" cy="716086"/>
          </a:xfrm>
          <a:prstGeom prst="rect">
            <a:avLst/>
          </a:prstGeom>
        </p:spPr>
        <p:txBody>
          <a:bodyPr/>
          <a:lstStyle/>
          <a:p>
            <a:r>
              <a:t>Conventional Grid</a:t>
            </a:r>
          </a:p>
        </p:txBody>
      </p:sp>
      <p:pic>
        <p:nvPicPr>
          <p:cNvPr id="161" name="Picture 9" descr="Picture 9"/>
          <p:cNvPicPr>
            <a:picLocks noChangeAspect="1"/>
          </p:cNvPicPr>
          <p:nvPr/>
        </p:nvPicPr>
        <p:blipFill>
          <a:blip r:embed="rId3"/>
          <a:stretch>
            <a:fillRect/>
          </a:stretch>
        </p:blipFill>
        <p:spPr>
          <a:xfrm>
            <a:off x="6640068" y="1965094"/>
            <a:ext cx="4720827" cy="2656242"/>
          </a:xfrm>
          <a:prstGeom prst="rect">
            <a:avLst/>
          </a:prstGeom>
          <a:ln w="12700">
            <a:miter lim="400000"/>
          </a:ln>
        </p:spPr>
      </p:pic>
      <p:sp>
        <p:nvSpPr>
          <p:cNvPr id="162" name="TextBox 3"/>
          <p:cNvSpPr txBox="1"/>
          <p:nvPr/>
        </p:nvSpPr>
        <p:spPr>
          <a:xfrm>
            <a:off x="7499207" y="4696303"/>
            <a:ext cx="3244994" cy="313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600" b="1">
                <a:latin typeface="+mn-lt"/>
                <a:ea typeface="+mn-ea"/>
                <a:cs typeface="+mn-cs"/>
                <a:sym typeface="Arial"/>
              </a:defRPr>
            </a:lvl1pPr>
          </a:lstStyle>
          <a:p>
            <a:r>
              <a:t>Figure 1: Conventional Grid [8]</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6"/>
          <p:cNvSpPr txBox="1">
            <a:spLocks noGrp="1"/>
          </p:cNvSpPr>
          <p:nvPr>
            <p:ph type="sldNum" sz="quarter" idx="4294967295"/>
          </p:nvPr>
        </p:nvSpPr>
        <p:spPr>
          <a:xfrm>
            <a:off x="10733297" y="6336309"/>
            <a:ext cx="247632" cy="34387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
        <p:nvSpPr>
          <p:cNvPr id="167" name="Text Placeholder 1"/>
          <p:cNvSpPr txBox="1">
            <a:spLocks noGrp="1"/>
          </p:cNvSpPr>
          <p:nvPr>
            <p:ph type="body" sz="half" idx="1"/>
          </p:nvPr>
        </p:nvSpPr>
        <p:spPr>
          <a:xfrm>
            <a:off x="569467" y="1523225"/>
            <a:ext cx="6219428" cy="4477527"/>
          </a:xfrm>
          <a:prstGeom prst="rect">
            <a:avLst/>
          </a:prstGeom>
        </p:spPr>
        <p:txBody>
          <a:bodyPr/>
          <a:lstStyle/>
          <a:p>
            <a:endParaRPr/>
          </a:p>
          <a:p>
            <a:pPr>
              <a:spcBef>
                <a:spcPts val="0"/>
              </a:spcBef>
              <a:defRPr spc="-100"/>
            </a:pPr>
            <a:r>
              <a:t>Primarily uses renewables like Solar, Wind, etc with grid-scale battery storage [18]</a:t>
            </a:r>
          </a:p>
          <a:p>
            <a:pPr>
              <a:defRPr spc="-100"/>
            </a:pPr>
            <a:r>
              <a:t>Stored energy allows the grid to react within milliseconds to any load changes [19]</a:t>
            </a:r>
          </a:p>
          <a:p>
            <a:pPr>
              <a:defRPr spc="-100"/>
            </a:pPr>
            <a:r>
              <a:t>Bi-directional communication, exchange of information and power flow</a:t>
            </a:r>
          </a:p>
          <a:p>
            <a:pPr>
              <a:defRPr spc="-100"/>
            </a:pPr>
            <a:r>
              <a:t>Connected meters, appliances and end-devices allow real-time optimization of the grid with advanced algorithm operations</a:t>
            </a:r>
          </a:p>
          <a:p>
            <a:pPr>
              <a:defRPr spc="-100"/>
            </a:pPr>
            <a:r>
              <a:t>Grid could be driven by Artificial Intelligence (AI) and Machine Learning (ML) applications</a:t>
            </a:r>
          </a:p>
        </p:txBody>
      </p:sp>
      <p:sp>
        <p:nvSpPr>
          <p:cNvPr id="168" name="Title 2"/>
          <p:cNvSpPr txBox="1">
            <a:spLocks noGrp="1"/>
          </p:cNvSpPr>
          <p:nvPr>
            <p:ph type="title"/>
          </p:nvPr>
        </p:nvSpPr>
        <p:spPr>
          <a:xfrm>
            <a:off x="569469" y="1165184"/>
            <a:ext cx="10515601" cy="716086"/>
          </a:xfrm>
          <a:prstGeom prst="rect">
            <a:avLst/>
          </a:prstGeom>
        </p:spPr>
        <p:txBody>
          <a:bodyPr/>
          <a:lstStyle/>
          <a:p>
            <a:r>
              <a:t>Smart Grid</a:t>
            </a:r>
          </a:p>
        </p:txBody>
      </p:sp>
      <p:pic>
        <p:nvPicPr>
          <p:cNvPr id="169" name="Picture 6" descr="Picture 6"/>
          <p:cNvPicPr>
            <a:picLocks noChangeAspect="1"/>
          </p:cNvPicPr>
          <p:nvPr/>
        </p:nvPicPr>
        <p:blipFill>
          <a:blip r:embed="rId3"/>
          <a:stretch>
            <a:fillRect/>
          </a:stretch>
        </p:blipFill>
        <p:spPr>
          <a:xfrm>
            <a:off x="6788893" y="3712878"/>
            <a:ext cx="3629192" cy="2715174"/>
          </a:xfrm>
          <a:prstGeom prst="rect">
            <a:avLst/>
          </a:prstGeom>
          <a:ln w="12700">
            <a:miter lim="400000"/>
          </a:ln>
        </p:spPr>
      </p:pic>
      <p:pic>
        <p:nvPicPr>
          <p:cNvPr id="170" name="Picture 9" descr="Picture 9"/>
          <p:cNvPicPr>
            <a:picLocks noChangeAspect="1"/>
          </p:cNvPicPr>
          <p:nvPr/>
        </p:nvPicPr>
        <p:blipFill>
          <a:blip r:embed="rId4"/>
          <a:stretch>
            <a:fillRect/>
          </a:stretch>
        </p:blipFill>
        <p:spPr>
          <a:xfrm>
            <a:off x="7993340" y="1091017"/>
            <a:ext cx="3958905" cy="2263820"/>
          </a:xfrm>
          <a:prstGeom prst="rect">
            <a:avLst/>
          </a:prstGeom>
          <a:ln w="12700">
            <a:miter lim="400000"/>
          </a:ln>
        </p:spPr>
      </p:pic>
      <p:sp>
        <p:nvSpPr>
          <p:cNvPr id="171" name="TextBox 3"/>
          <p:cNvSpPr txBox="1"/>
          <p:nvPr/>
        </p:nvSpPr>
        <p:spPr>
          <a:xfrm>
            <a:off x="7860527" y="3374324"/>
            <a:ext cx="4224530" cy="313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600" b="1">
                <a:latin typeface="+mn-lt"/>
                <a:ea typeface="+mn-ea"/>
                <a:cs typeface="+mn-cs"/>
                <a:sym typeface="Arial"/>
              </a:defRPr>
            </a:lvl1pPr>
          </a:lstStyle>
          <a:p>
            <a:r>
              <a:t>Figure 2: Wind with Grid-Scale Battery [16]</a:t>
            </a:r>
          </a:p>
        </p:txBody>
      </p:sp>
      <p:sp>
        <p:nvSpPr>
          <p:cNvPr id="172" name="TextBox 4"/>
          <p:cNvSpPr txBox="1"/>
          <p:nvPr/>
        </p:nvSpPr>
        <p:spPr>
          <a:xfrm>
            <a:off x="7071644" y="6446614"/>
            <a:ext cx="3068359" cy="313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600" b="1">
                <a:latin typeface="+mn-lt"/>
                <a:ea typeface="+mn-ea"/>
                <a:cs typeface="+mn-cs"/>
                <a:sym typeface="Arial"/>
              </a:defRPr>
            </a:lvl1pPr>
          </a:lstStyle>
          <a:p>
            <a:r>
              <a:t>Figure 3: Solar with Battery [5]</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lide Number Placeholder 6"/>
          <p:cNvSpPr txBox="1">
            <a:spLocks noGrp="1"/>
          </p:cNvSpPr>
          <p:nvPr>
            <p:ph type="sldNum" sz="quarter" idx="4294967295"/>
          </p:nvPr>
        </p:nvSpPr>
        <p:spPr>
          <a:xfrm>
            <a:off x="10733297" y="6336309"/>
            <a:ext cx="247632" cy="34387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grpSp>
        <p:nvGrpSpPr>
          <p:cNvPr id="179" name="Picture Placeholder 5"/>
          <p:cNvGrpSpPr/>
          <p:nvPr/>
        </p:nvGrpSpPr>
        <p:grpSpPr>
          <a:xfrm>
            <a:off x="1021209" y="1277469"/>
            <a:ext cx="10149583" cy="4760262"/>
            <a:chOff x="0" y="0"/>
            <a:chExt cx="10149582" cy="4760260"/>
          </a:xfrm>
        </p:grpSpPr>
        <p:sp>
          <p:nvSpPr>
            <p:cNvPr id="177" name="Rectangle"/>
            <p:cNvSpPr/>
            <p:nvPr/>
          </p:nvSpPr>
          <p:spPr>
            <a:xfrm>
              <a:off x="0" y="-1"/>
              <a:ext cx="10149583" cy="4760262"/>
            </a:xfrm>
            <a:prstGeom prst="rect">
              <a:avLst/>
            </a:prstGeom>
            <a:solidFill>
              <a:srgbClr val="BFBFBF"/>
            </a:solidFill>
            <a:ln w="12700" cap="flat">
              <a:noFill/>
              <a:miter lim="400000"/>
            </a:ln>
            <a:effectLst/>
          </p:spPr>
          <p:txBody>
            <a:bodyPr wrap="square" lIns="45718" tIns="45718" rIns="45718" bIns="45718" numCol="1" anchor="ctr">
              <a:noAutofit/>
            </a:bodyPr>
            <a:lstStyle/>
            <a:p>
              <a:pPr>
                <a:defRPr>
                  <a:latin typeface="+mn-lt"/>
                  <a:ea typeface="+mn-ea"/>
                  <a:cs typeface="+mn-cs"/>
                  <a:sym typeface="Arial"/>
                </a:defRPr>
              </a:pPr>
              <a:endParaRPr/>
            </a:p>
          </p:txBody>
        </p:sp>
        <p:pic>
          <p:nvPicPr>
            <p:cNvPr id="178" name="image11.png" descr="image11.png"/>
            <p:cNvPicPr>
              <a:picLocks noChangeAspect="1"/>
            </p:cNvPicPr>
            <p:nvPr/>
          </p:nvPicPr>
          <p:blipFill>
            <a:blip r:embed="rId3"/>
            <a:srcRect t="7690" b="7689"/>
            <a:stretch>
              <a:fillRect/>
            </a:stretch>
          </p:blipFill>
          <p:spPr>
            <a:xfrm>
              <a:off x="0" y="-1"/>
              <a:ext cx="10149583" cy="4760262"/>
            </a:xfrm>
            <a:prstGeom prst="rect">
              <a:avLst/>
            </a:prstGeom>
            <a:ln w="12700" cap="flat">
              <a:noFill/>
              <a:miter lim="400000"/>
            </a:ln>
            <a:effectLst/>
          </p:spPr>
        </p:pic>
      </p:grpSp>
      <p:sp>
        <p:nvSpPr>
          <p:cNvPr id="180" name="TextBox 2"/>
          <p:cNvSpPr txBox="1"/>
          <p:nvPr/>
        </p:nvSpPr>
        <p:spPr>
          <a:xfrm>
            <a:off x="3437882" y="6159649"/>
            <a:ext cx="5417331" cy="2888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400" b="1">
                <a:solidFill>
                  <a:srgbClr val="333333"/>
                </a:solidFill>
                <a:latin typeface="+mn-lt"/>
                <a:ea typeface="+mn-ea"/>
                <a:cs typeface="+mn-cs"/>
                <a:sym typeface="Arial"/>
              </a:defRPr>
            </a:lvl1pPr>
          </a:lstStyle>
          <a:p>
            <a:r>
              <a:t>Figure 4: Two-Way Power/Information Flow in a Smart-Grid[14]</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lide Number Placeholder 6"/>
          <p:cNvSpPr txBox="1">
            <a:spLocks noGrp="1"/>
          </p:cNvSpPr>
          <p:nvPr>
            <p:ph type="sldNum" sz="quarter" idx="4294967295"/>
          </p:nvPr>
        </p:nvSpPr>
        <p:spPr>
          <a:xfrm>
            <a:off x="10733297" y="6336309"/>
            <a:ext cx="247632" cy="34387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sp>
        <p:nvSpPr>
          <p:cNvPr id="185" name="Content Placeholder 2"/>
          <p:cNvSpPr txBox="1">
            <a:spLocks noGrp="1"/>
          </p:cNvSpPr>
          <p:nvPr>
            <p:ph type="body" sz="quarter" idx="1"/>
          </p:nvPr>
        </p:nvSpPr>
        <p:spPr>
          <a:xfrm>
            <a:off x="567149" y="1883044"/>
            <a:ext cx="3535525" cy="2309971"/>
          </a:xfrm>
          <a:prstGeom prst="rect">
            <a:avLst/>
          </a:prstGeom>
        </p:spPr>
        <p:txBody>
          <a:bodyPr/>
          <a:lstStyle/>
          <a:p>
            <a:r>
              <a:t>ZigBee</a:t>
            </a:r>
          </a:p>
          <a:p>
            <a:pPr marL="736600" lvl="1" indent="-279400">
              <a:spcBef>
                <a:spcPts val="500"/>
              </a:spcBef>
              <a:buClr>
                <a:schemeClr val="accent1"/>
              </a:buClr>
              <a:buFont typeface="Arial"/>
              <a:defRPr sz="2000" b="0">
                <a:solidFill>
                  <a:schemeClr val="accent4"/>
                </a:solidFill>
              </a:defRPr>
            </a:pPr>
            <a:r>
              <a:t>Short range (up to 100m), low-data rate</a:t>
            </a:r>
          </a:p>
          <a:p>
            <a:pPr marL="736600" lvl="1" indent="-279400">
              <a:spcBef>
                <a:spcPts val="500"/>
              </a:spcBef>
              <a:buClr>
                <a:schemeClr val="accent1"/>
              </a:buClr>
              <a:buFont typeface="Arial"/>
              <a:defRPr sz="2000" b="0">
                <a:solidFill>
                  <a:schemeClr val="accent4"/>
                </a:solidFill>
              </a:defRPr>
            </a:pPr>
            <a:r>
              <a:t>Medium battery life, prone to interference from WiFi/Bluetooth [6]</a:t>
            </a:r>
          </a:p>
        </p:txBody>
      </p:sp>
      <p:sp>
        <p:nvSpPr>
          <p:cNvPr id="186" name="Title 1"/>
          <p:cNvSpPr txBox="1">
            <a:spLocks noGrp="1"/>
          </p:cNvSpPr>
          <p:nvPr>
            <p:ph type="title"/>
          </p:nvPr>
        </p:nvSpPr>
        <p:spPr>
          <a:xfrm>
            <a:off x="567149" y="1144596"/>
            <a:ext cx="10515601" cy="716086"/>
          </a:xfrm>
          <a:prstGeom prst="rect">
            <a:avLst/>
          </a:prstGeom>
        </p:spPr>
        <p:txBody>
          <a:bodyPr/>
          <a:lstStyle/>
          <a:p>
            <a:r>
              <a:t>The Good, Better, Best Communication Backhauls</a:t>
            </a:r>
          </a:p>
        </p:txBody>
      </p:sp>
      <p:pic>
        <p:nvPicPr>
          <p:cNvPr id="187" name="Picture 6" descr="Picture 6"/>
          <p:cNvPicPr>
            <a:picLocks noChangeAspect="1"/>
          </p:cNvPicPr>
          <p:nvPr/>
        </p:nvPicPr>
        <p:blipFill>
          <a:blip r:embed="rId3"/>
          <a:stretch>
            <a:fillRect/>
          </a:stretch>
        </p:blipFill>
        <p:spPr>
          <a:xfrm>
            <a:off x="1262199" y="4190370"/>
            <a:ext cx="2005360" cy="1668461"/>
          </a:xfrm>
          <a:prstGeom prst="rect">
            <a:avLst/>
          </a:prstGeom>
          <a:ln w="12700">
            <a:miter lim="400000"/>
          </a:ln>
        </p:spPr>
      </p:pic>
      <p:pic>
        <p:nvPicPr>
          <p:cNvPr id="188" name="Picture 8" descr="Picture 8"/>
          <p:cNvPicPr>
            <a:picLocks noChangeAspect="1"/>
          </p:cNvPicPr>
          <p:nvPr/>
        </p:nvPicPr>
        <p:blipFill>
          <a:blip r:embed="rId4"/>
          <a:srcRect b="15701"/>
          <a:stretch>
            <a:fillRect/>
          </a:stretch>
        </p:blipFill>
        <p:spPr>
          <a:xfrm>
            <a:off x="5127883" y="4190372"/>
            <a:ext cx="2032174" cy="1668461"/>
          </a:xfrm>
          <a:prstGeom prst="rect">
            <a:avLst/>
          </a:prstGeom>
          <a:ln w="12700">
            <a:miter lim="400000"/>
          </a:ln>
        </p:spPr>
      </p:pic>
      <p:sp>
        <p:nvSpPr>
          <p:cNvPr id="189" name="Content Placeholder 2"/>
          <p:cNvSpPr txBox="1"/>
          <p:nvPr/>
        </p:nvSpPr>
        <p:spPr>
          <a:xfrm>
            <a:off x="4283793" y="1857008"/>
            <a:ext cx="3836766" cy="15690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defTabSz="914400">
              <a:spcBef>
                <a:spcPts val="1000"/>
              </a:spcBef>
              <a:defRPr sz="1700" b="1">
                <a:solidFill>
                  <a:schemeClr val="accent1"/>
                </a:solidFill>
                <a:latin typeface="+mn-lt"/>
                <a:ea typeface="+mn-ea"/>
                <a:cs typeface="+mn-cs"/>
                <a:sym typeface="Arial"/>
              </a:defRPr>
            </a:lvl1pPr>
            <a:lvl2pPr marL="736600" indent="-279400" defTabSz="914400">
              <a:spcBef>
                <a:spcPts val="500"/>
              </a:spcBef>
              <a:buClr>
                <a:schemeClr val="accent1"/>
              </a:buClr>
              <a:buSzPct val="100000"/>
              <a:buFont typeface="Arial"/>
              <a:buChar char="•"/>
              <a:defRPr sz="2000">
                <a:latin typeface="+mn-lt"/>
                <a:ea typeface="+mn-ea"/>
                <a:cs typeface="+mn-cs"/>
                <a:sym typeface="Arial"/>
              </a:defRPr>
            </a:lvl2pPr>
          </a:lstStyle>
          <a:p>
            <a:r>
              <a:t>WiMAX</a:t>
            </a:r>
          </a:p>
          <a:p>
            <a:pPr lvl="1"/>
            <a:r>
              <a:t>Very high data rate (up to 75Mb/s), large range (up to 30 miles), very short battery life [18]</a:t>
            </a:r>
          </a:p>
        </p:txBody>
      </p:sp>
      <p:sp>
        <p:nvSpPr>
          <p:cNvPr id="190" name="Content Placeholder 2"/>
          <p:cNvSpPr txBox="1"/>
          <p:nvPr/>
        </p:nvSpPr>
        <p:spPr>
          <a:xfrm>
            <a:off x="8447733" y="1883045"/>
            <a:ext cx="3250569" cy="9848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defTabSz="914400">
              <a:spcBef>
                <a:spcPts val="1000"/>
              </a:spcBef>
              <a:defRPr sz="1700" b="1">
                <a:solidFill>
                  <a:schemeClr val="accent1"/>
                </a:solidFill>
                <a:latin typeface="+mn-lt"/>
                <a:ea typeface="+mn-ea"/>
                <a:cs typeface="+mn-cs"/>
                <a:sym typeface="Arial"/>
              </a:defRPr>
            </a:lvl1pPr>
            <a:lvl2pPr marL="736600" indent="-279400" defTabSz="914400">
              <a:spcBef>
                <a:spcPts val="500"/>
              </a:spcBef>
              <a:buClr>
                <a:schemeClr val="accent1"/>
              </a:buClr>
              <a:buSzPct val="100000"/>
              <a:buFont typeface="Arial"/>
              <a:buChar char="•"/>
              <a:defRPr sz="2000">
                <a:latin typeface="+mn-lt"/>
                <a:ea typeface="+mn-ea"/>
                <a:cs typeface="+mn-cs"/>
                <a:sym typeface="Arial"/>
              </a:defRPr>
            </a:lvl2pPr>
          </a:lstStyle>
          <a:p>
            <a:r>
              <a:t>LoRaWAN</a:t>
            </a:r>
          </a:p>
          <a:p>
            <a:pPr lvl="1"/>
            <a:r>
              <a:t>Let’s discuss this in detail in later slides</a:t>
            </a:r>
          </a:p>
        </p:txBody>
      </p:sp>
      <p:pic>
        <p:nvPicPr>
          <p:cNvPr id="191" name="Picture 9" descr="Picture 9"/>
          <p:cNvPicPr>
            <a:picLocks noChangeAspect="1"/>
          </p:cNvPicPr>
          <p:nvPr/>
        </p:nvPicPr>
        <p:blipFill>
          <a:blip r:embed="rId5"/>
          <a:srcRect t="25476" b="24424"/>
          <a:stretch>
            <a:fillRect/>
          </a:stretch>
        </p:blipFill>
        <p:spPr>
          <a:xfrm>
            <a:off x="8923559" y="4640676"/>
            <a:ext cx="2298920" cy="767845"/>
          </a:xfrm>
          <a:prstGeom prst="rect">
            <a:avLst/>
          </a:prstGeom>
          <a:ln w="12700">
            <a:miter lim="400000"/>
          </a:ln>
        </p:spPr>
      </p:pic>
      <p:sp>
        <p:nvSpPr>
          <p:cNvPr id="192" name="Straight Arrow Connector 10"/>
          <p:cNvSpPr/>
          <p:nvPr/>
        </p:nvSpPr>
        <p:spPr>
          <a:xfrm flipV="1">
            <a:off x="4102672" y="1907212"/>
            <a:ext cx="2" cy="4359667"/>
          </a:xfrm>
          <a:prstGeom prst="line">
            <a:avLst/>
          </a:prstGeom>
          <a:ln w="20320">
            <a:solidFill>
              <a:schemeClr val="accent1"/>
            </a:solidFill>
            <a:miter/>
            <a:headEnd type="oval"/>
            <a:tailEnd type="oval"/>
          </a:ln>
        </p:spPr>
        <p:txBody>
          <a:bodyPr lIns="45718" tIns="45718" rIns="45718" bIns="45718"/>
          <a:lstStyle/>
          <a:p>
            <a:endParaRPr/>
          </a:p>
        </p:txBody>
      </p:sp>
      <p:sp>
        <p:nvSpPr>
          <p:cNvPr id="193" name="Straight Arrow Connector 11"/>
          <p:cNvSpPr/>
          <p:nvPr/>
        </p:nvSpPr>
        <p:spPr>
          <a:xfrm flipV="1">
            <a:off x="8191056" y="1929577"/>
            <a:ext cx="2" cy="4359667"/>
          </a:xfrm>
          <a:prstGeom prst="line">
            <a:avLst/>
          </a:prstGeom>
          <a:ln w="20320">
            <a:solidFill>
              <a:schemeClr val="accent1"/>
            </a:solidFill>
            <a:miter/>
            <a:headEnd type="oval"/>
            <a:tailEnd type="oval"/>
          </a:ln>
        </p:spPr>
        <p:txBody>
          <a:bodyPr lIns="45718" tIns="45718" rIns="45718" bIns="45718"/>
          <a:lstStyle/>
          <a:p>
            <a:endParaRPr/>
          </a:p>
        </p:txBody>
      </p:sp>
      <p:sp>
        <p:nvSpPr>
          <p:cNvPr id="194" name="TextBox 12"/>
          <p:cNvSpPr txBox="1"/>
          <p:nvPr/>
        </p:nvSpPr>
        <p:spPr>
          <a:xfrm>
            <a:off x="4747771" y="5902048"/>
            <a:ext cx="2690662" cy="313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600" b="1">
                <a:latin typeface="+mn-lt"/>
                <a:ea typeface="+mn-ea"/>
                <a:cs typeface="+mn-cs"/>
                <a:sym typeface="Arial"/>
              </a:defRPr>
            </a:lvl1pPr>
          </a:lstStyle>
          <a:p>
            <a:r>
              <a:t>Figure 6: WiMAX Logo [13]</a:t>
            </a:r>
          </a:p>
        </p:txBody>
      </p:sp>
      <p:sp>
        <p:nvSpPr>
          <p:cNvPr id="195" name="TextBox 13"/>
          <p:cNvSpPr txBox="1"/>
          <p:nvPr/>
        </p:nvSpPr>
        <p:spPr>
          <a:xfrm>
            <a:off x="8914866" y="5787748"/>
            <a:ext cx="2316303" cy="5419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600" b="1">
                <a:latin typeface="+mn-lt"/>
                <a:ea typeface="+mn-ea"/>
                <a:cs typeface="+mn-cs"/>
                <a:sym typeface="Arial"/>
              </a:defRPr>
            </a:lvl1pPr>
          </a:lstStyle>
          <a:p>
            <a:r>
              <a:t>Figure 7: LoRaWAN Logo [15]</a:t>
            </a:r>
          </a:p>
        </p:txBody>
      </p:sp>
      <p:sp>
        <p:nvSpPr>
          <p:cNvPr id="196" name="TextBox 14"/>
          <p:cNvSpPr txBox="1"/>
          <p:nvPr/>
        </p:nvSpPr>
        <p:spPr>
          <a:xfrm>
            <a:off x="873277" y="5902048"/>
            <a:ext cx="2947942" cy="313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600" b="1">
                <a:latin typeface="+mn-lt"/>
                <a:ea typeface="+mn-ea"/>
                <a:cs typeface="+mn-cs"/>
                <a:sym typeface="Arial"/>
              </a:defRPr>
            </a:lvl1pPr>
          </a:lstStyle>
          <a:p>
            <a:r>
              <a:t>Figure 5: Zigbee Logo [4]</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lide Number Placeholder 6"/>
          <p:cNvSpPr txBox="1">
            <a:spLocks noGrp="1"/>
          </p:cNvSpPr>
          <p:nvPr>
            <p:ph type="sldNum" sz="quarter" idx="4294967295"/>
          </p:nvPr>
        </p:nvSpPr>
        <p:spPr>
          <a:xfrm>
            <a:off x="10733297" y="6336309"/>
            <a:ext cx="247632" cy="34387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sp>
        <p:nvSpPr>
          <p:cNvPr id="201" name="Text Placeholder 1"/>
          <p:cNvSpPr txBox="1">
            <a:spLocks noGrp="1"/>
          </p:cNvSpPr>
          <p:nvPr>
            <p:ph type="body" idx="1"/>
          </p:nvPr>
        </p:nvSpPr>
        <p:spPr>
          <a:xfrm>
            <a:off x="569466" y="2036884"/>
            <a:ext cx="8216684" cy="4690487"/>
          </a:xfrm>
          <a:prstGeom prst="rect">
            <a:avLst/>
          </a:prstGeom>
        </p:spPr>
        <p:txBody>
          <a:bodyPr/>
          <a:lstStyle/>
          <a:p>
            <a:pPr marL="285750" indent="-285750">
              <a:buClr>
                <a:schemeClr val="accent1"/>
              </a:buClr>
              <a:buSzPct val="100000"/>
              <a:buFont typeface="Arial"/>
              <a:buChar char="•"/>
              <a:defRPr sz="2000" spc="-100"/>
            </a:pPr>
            <a:r>
              <a:t>Uses license-free Industrial, Scientific and Medical (ISM) bands [11]</a:t>
            </a:r>
          </a:p>
          <a:p>
            <a:pPr marL="285750" indent="-285750">
              <a:buClr>
                <a:schemeClr val="accent1"/>
              </a:buClr>
              <a:buSzPct val="100000"/>
              <a:buFont typeface="Arial"/>
              <a:buChar char="•"/>
              <a:defRPr sz="2000" spc="-100"/>
            </a:pPr>
            <a:r>
              <a:t>Long range, very long battery life </a:t>
            </a:r>
          </a:p>
          <a:p>
            <a:pPr marL="285750" indent="-285750">
              <a:buClr>
                <a:schemeClr val="accent1"/>
              </a:buClr>
              <a:buSzPct val="100000"/>
              <a:buFont typeface="Arial"/>
              <a:buChar char="•"/>
              <a:defRPr sz="2000" spc="-100"/>
            </a:pPr>
            <a:r>
              <a:t>Variable data rate available (from 290bps to 50kbps) [11]</a:t>
            </a:r>
          </a:p>
          <a:p>
            <a:pPr marL="285750" indent="-285750">
              <a:buClr>
                <a:schemeClr val="accent1"/>
              </a:buClr>
              <a:buSzPct val="100000"/>
              <a:buFont typeface="Arial"/>
              <a:buChar char="•"/>
              <a:defRPr sz="2000" spc="-100"/>
            </a:pPr>
            <a:r>
              <a:t>Primarily ALOHA based, Listen Before Talk recently researched [6]</a:t>
            </a:r>
          </a:p>
          <a:p>
            <a:pPr marL="285750" indent="-285750">
              <a:buClr>
                <a:schemeClr val="accent1"/>
              </a:buClr>
              <a:buSzPct val="100000"/>
              <a:buFont typeface="Arial"/>
              <a:buChar char="•"/>
              <a:defRPr sz="2000" spc="-100"/>
            </a:pPr>
            <a:r>
              <a:t>Based on Chirp Spread Spectrum [11]</a:t>
            </a:r>
          </a:p>
          <a:p>
            <a:pPr marL="285750" indent="-285750">
              <a:buClr>
                <a:schemeClr val="accent1"/>
              </a:buClr>
              <a:buSzPct val="100000"/>
              <a:buFont typeface="Arial"/>
              <a:buChar char="•"/>
              <a:defRPr sz="2000" spc="-100"/>
            </a:pPr>
            <a:r>
              <a:t>Uses a Star Topology which ultimately prolongs battery life [10]</a:t>
            </a:r>
          </a:p>
          <a:p>
            <a:pPr marL="285750" indent="-285750">
              <a:buClr>
                <a:schemeClr val="accent1"/>
              </a:buClr>
              <a:buSzPct val="100000"/>
              <a:buFont typeface="Arial"/>
              <a:buChar char="•"/>
              <a:defRPr sz="2000" spc="-100"/>
            </a:pPr>
            <a:r>
              <a:t>Secured via AES-128 end-to-end encryption [10]</a:t>
            </a:r>
          </a:p>
          <a:p>
            <a:pPr marL="285750" indent="-285750">
              <a:buClr>
                <a:schemeClr val="accent1"/>
              </a:buClr>
              <a:buSzPct val="100000"/>
              <a:buFont typeface="Arial"/>
              <a:buChar char="•"/>
              <a:defRPr sz="2000" spc="-100"/>
            </a:pPr>
            <a:r>
              <a:t>Highest link budget, at 154dB, among all standardized IEEE communication technologies [12]</a:t>
            </a:r>
          </a:p>
        </p:txBody>
      </p:sp>
      <p:sp>
        <p:nvSpPr>
          <p:cNvPr id="202" name="Title 2"/>
          <p:cNvSpPr txBox="1">
            <a:spLocks noGrp="1"/>
          </p:cNvSpPr>
          <p:nvPr>
            <p:ph type="title"/>
          </p:nvPr>
        </p:nvSpPr>
        <p:spPr>
          <a:xfrm>
            <a:off x="569468" y="1320800"/>
            <a:ext cx="10515601" cy="716086"/>
          </a:xfrm>
          <a:prstGeom prst="rect">
            <a:avLst/>
          </a:prstGeom>
        </p:spPr>
        <p:txBody>
          <a:bodyPr/>
          <a:lstStyle/>
          <a:p>
            <a:r>
              <a:t>LoRaWAN –– </a:t>
            </a:r>
            <a:r>
              <a:rPr u="sng"/>
              <a:t>Lo</a:t>
            </a:r>
            <a:r>
              <a:t>ng </a:t>
            </a:r>
            <a:r>
              <a:rPr u="sng"/>
              <a:t>Ra</a:t>
            </a:r>
            <a:r>
              <a:t>nge </a:t>
            </a:r>
            <a:r>
              <a:rPr u="sng"/>
              <a:t>W</a:t>
            </a:r>
            <a:r>
              <a:t>ide </a:t>
            </a:r>
            <a:r>
              <a:rPr u="sng"/>
              <a:t>A</a:t>
            </a:r>
            <a:r>
              <a:t>rea </a:t>
            </a:r>
            <a:r>
              <a:rPr u="sng"/>
              <a:t>N</a:t>
            </a:r>
            <a:r>
              <a:t>etwork</a:t>
            </a:r>
          </a:p>
        </p:txBody>
      </p:sp>
      <p:pic>
        <p:nvPicPr>
          <p:cNvPr id="203" name="Picture 8" descr="Picture 8"/>
          <p:cNvPicPr>
            <a:picLocks noChangeAspect="1"/>
          </p:cNvPicPr>
          <p:nvPr/>
        </p:nvPicPr>
        <p:blipFill>
          <a:blip r:embed="rId3"/>
          <a:srcRect t="25476" b="24424"/>
          <a:stretch>
            <a:fillRect/>
          </a:stretch>
        </p:blipFill>
        <p:spPr>
          <a:xfrm>
            <a:off x="8786148" y="1269041"/>
            <a:ext cx="2298920" cy="767845"/>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lide Number Placeholder 6"/>
          <p:cNvSpPr txBox="1">
            <a:spLocks noGrp="1"/>
          </p:cNvSpPr>
          <p:nvPr>
            <p:ph type="sldNum" sz="quarter" idx="4294967295"/>
          </p:nvPr>
        </p:nvSpPr>
        <p:spPr>
          <a:xfrm>
            <a:off x="10733297" y="6336309"/>
            <a:ext cx="247632" cy="34387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sp>
        <p:nvSpPr>
          <p:cNvPr id="208" name="Content Placeholder 2"/>
          <p:cNvSpPr txBox="1">
            <a:spLocks noGrp="1"/>
          </p:cNvSpPr>
          <p:nvPr>
            <p:ph type="body" idx="1"/>
          </p:nvPr>
        </p:nvSpPr>
        <p:spPr>
          <a:xfrm>
            <a:off x="566926" y="2185416"/>
            <a:ext cx="9678991" cy="4128300"/>
          </a:xfrm>
          <a:prstGeom prst="rect">
            <a:avLst/>
          </a:prstGeom>
        </p:spPr>
        <p:txBody>
          <a:bodyPr/>
          <a:lstStyle/>
          <a:p>
            <a:r>
              <a:t>ALOHA</a:t>
            </a:r>
          </a:p>
          <a:p>
            <a:pPr marL="736600" lvl="1" indent="-279400">
              <a:spcBef>
                <a:spcPts val="500"/>
              </a:spcBef>
              <a:buClr>
                <a:schemeClr val="accent1"/>
              </a:buClr>
              <a:buFont typeface="Arial"/>
              <a:defRPr sz="2000" b="0">
                <a:solidFill>
                  <a:schemeClr val="accent4"/>
                </a:solidFill>
              </a:defRPr>
            </a:pPr>
            <a:r>
              <a:t>Simple communications scheme in which the device sends data at the scheduled time-slot without scanning the channel [3]</a:t>
            </a:r>
          </a:p>
          <a:p>
            <a:r>
              <a:t>Listen Before Talk</a:t>
            </a:r>
          </a:p>
          <a:p>
            <a:pPr marL="736600" lvl="1" indent="-279400">
              <a:spcBef>
                <a:spcPts val="500"/>
              </a:spcBef>
              <a:buClr>
                <a:schemeClr val="accent1"/>
              </a:buClr>
              <a:buFont typeface="Arial"/>
              <a:defRPr sz="2000" b="0">
                <a:solidFill>
                  <a:schemeClr val="accent4"/>
                </a:solidFill>
              </a:defRPr>
            </a:pPr>
            <a:r>
              <a:t>Encoding scheme where the device scans the channel before transmitting [6]</a:t>
            </a:r>
          </a:p>
          <a:p>
            <a:pPr marL="1143000" lvl="2" indent="-228600">
              <a:spcBef>
                <a:spcPts val="500"/>
              </a:spcBef>
              <a:buClr>
                <a:schemeClr val="accent1"/>
              </a:buClr>
              <a:buFont typeface="Lucida Grande"/>
              <a:tabLst>
                <a:tab pos="1143000" algn="l"/>
              </a:tabLst>
              <a:defRPr sz="2000" b="0">
                <a:solidFill>
                  <a:schemeClr val="accent4"/>
                </a:solidFill>
              </a:defRPr>
            </a:pPr>
            <a:r>
              <a:t>If channel is busy, then the device waits for [0,2</a:t>
            </a:r>
            <a:r>
              <a:rPr baseline="30000"/>
              <a:t>BE</a:t>
            </a:r>
            <a:r>
              <a:t> −1] </a:t>
            </a:r>
          </a:p>
          <a:p>
            <a:pPr marL="1600200" lvl="3" indent="-228600">
              <a:lnSpc>
                <a:spcPct val="90000"/>
              </a:lnSpc>
              <a:spcBef>
                <a:spcPts val="500"/>
              </a:spcBef>
              <a:buClr>
                <a:schemeClr val="accent1"/>
              </a:buClr>
              <a:buFont typeface="Arial"/>
              <a:defRPr sz="2000" b="0">
                <a:solidFill>
                  <a:schemeClr val="accent4"/>
                </a:solidFill>
              </a:defRPr>
            </a:pPr>
            <a:r>
              <a:t>BE is the </a:t>
            </a:r>
            <a:r>
              <a:rPr i="1"/>
              <a:t>back-off</a:t>
            </a:r>
            <a:r>
              <a:t> exponent that goes from [m</a:t>
            </a:r>
            <a:r>
              <a:rPr baseline="-25000"/>
              <a:t>min</a:t>
            </a:r>
            <a:r>
              <a:t>,m</a:t>
            </a:r>
            <a:r>
              <a:rPr baseline="-25000"/>
              <a:t>max</a:t>
            </a:r>
            <a:r>
              <a:t>]</a:t>
            </a:r>
            <a:endParaRPr sz="1800"/>
          </a:p>
          <a:p>
            <a:r>
              <a:t>ALOHA + Listen Before Talk</a:t>
            </a:r>
          </a:p>
          <a:p>
            <a:pPr marL="736600" lvl="1" indent="-279400">
              <a:spcBef>
                <a:spcPts val="500"/>
              </a:spcBef>
              <a:buClr>
                <a:schemeClr val="accent1"/>
              </a:buClr>
              <a:buFont typeface="Arial"/>
              <a:defRPr sz="2000" b="0">
                <a:solidFill>
                  <a:schemeClr val="accent4"/>
                </a:solidFill>
              </a:defRPr>
            </a:pPr>
            <a:r>
              <a:t>Simulations proved that LoRaWAN has least collisions when 50% nodes transmit based on ALOHA and 50% on Listen Before Talk [6]</a:t>
            </a:r>
          </a:p>
          <a:p>
            <a:r>
              <a:t>	</a:t>
            </a:r>
          </a:p>
        </p:txBody>
      </p:sp>
      <p:sp>
        <p:nvSpPr>
          <p:cNvPr id="209" name="Title 1"/>
          <p:cNvSpPr txBox="1">
            <a:spLocks noGrp="1"/>
          </p:cNvSpPr>
          <p:nvPr>
            <p:ph type="title"/>
          </p:nvPr>
        </p:nvSpPr>
        <p:spPr>
          <a:xfrm>
            <a:off x="569468" y="1320800"/>
            <a:ext cx="10515601" cy="716086"/>
          </a:xfrm>
          <a:prstGeom prst="rect">
            <a:avLst/>
          </a:prstGeom>
        </p:spPr>
        <p:txBody>
          <a:bodyPr/>
          <a:lstStyle/>
          <a:p>
            <a:r>
              <a:t>ALOHA vs Listen Before Talk (LBT)</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lide Number Placeholder 6"/>
          <p:cNvSpPr txBox="1">
            <a:spLocks noGrp="1"/>
          </p:cNvSpPr>
          <p:nvPr>
            <p:ph type="sldNum" sz="quarter" idx="4294967295"/>
          </p:nvPr>
        </p:nvSpPr>
        <p:spPr>
          <a:xfrm>
            <a:off x="10733297" y="6336309"/>
            <a:ext cx="247632" cy="34387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sp>
        <p:nvSpPr>
          <p:cNvPr id="214" name="Content Placeholder 2"/>
          <p:cNvSpPr txBox="1">
            <a:spLocks noGrp="1"/>
          </p:cNvSpPr>
          <p:nvPr>
            <p:ph type="body" idx="1"/>
          </p:nvPr>
        </p:nvSpPr>
        <p:spPr>
          <a:xfrm>
            <a:off x="566926" y="2185416"/>
            <a:ext cx="9678991" cy="3848102"/>
          </a:xfrm>
          <a:prstGeom prst="rect">
            <a:avLst/>
          </a:prstGeom>
        </p:spPr>
        <p:txBody>
          <a:bodyPr/>
          <a:lstStyle/>
          <a:p>
            <a:r>
              <a:t>North America</a:t>
            </a:r>
          </a:p>
          <a:p>
            <a:pPr marL="736600" lvl="1" indent="-279400">
              <a:spcBef>
                <a:spcPts val="500"/>
              </a:spcBef>
              <a:buClr>
                <a:schemeClr val="accent1"/>
              </a:buClr>
              <a:buFont typeface="Arial"/>
              <a:defRPr sz="2000" b="0">
                <a:solidFill>
                  <a:schemeClr val="accent4"/>
                </a:solidFill>
              </a:defRPr>
            </a:pPr>
            <a:r>
              <a:t>902Mhz to 928Mhz [17]</a:t>
            </a:r>
          </a:p>
          <a:p>
            <a:r>
              <a:t>Europe</a:t>
            </a:r>
          </a:p>
          <a:p>
            <a:pPr marL="736600" lvl="1" indent="-279400">
              <a:spcBef>
                <a:spcPts val="500"/>
              </a:spcBef>
              <a:buClr>
                <a:schemeClr val="accent1"/>
              </a:buClr>
              <a:buFont typeface="Arial"/>
              <a:defRPr sz="2000" b="0">
                <a:solidFill>
                  <a:schemeClr val="accent4"/>
                </a:solidFill>
              </a:defRPr>
            </a:pPr>
            <a:r>
              <a:t>863Mhz to 870Mhz [12]</a:t>
            </a:r>
          </a:p>
          <a:p>
            <a:pPr marL="1143000" lvl="2" indent="-228600">
              <a:spcBef>
                <a:spcPts val="500"/>
              </a:spcBef>
              <a:buClr>
                <a:schemeClr val="accent1"/>
              </a:buClr>
              <a:buFont typeface="Lucida Grande"/>
              <a:tabLst>
                <a:tab pos="1143000" algn="l"/>
              </a:tabLst>
              <a:defRPr sz="2000" b="0">
                <a:solidFill>
                  <a:schemeClr val="accent4"/>
                </a:solidFill>
              </a:defRPr>
            </a:pPr>
            <a:r>
              <a:t>0.1% to 1% Duty Cycle when running ALOHA protocol [17]</a:t>
            </a:r>
          </a:p>
          <a:p>
            <a:pPr marL="1143000" lvl="2" indent="-228600">
              <a:spcBef>
                <a:spcPts val="500"/>
              </a:spcBef>
              <a:buClr>
                <a:schemeClr val="accent1"/>
              </a:buClr>
              <a:buFont typeface="Lucida Grande"/>
              <a:tabLst>
                <a:tab pos="1143000" algn="l"/>
              </a:tabLst>
              <a:defRPr sz="2000" b="0">
                <a:solidFill>
                  <a:schemeClr val="accent4"/>
                </a:solidFill>
              </a:defRPr>
            </a:pPr>
            <a:r>
              <a:t>No duty cycle limitation when using Listen Before Talk protocol [6]</a:t>
            </a:r>
          </a:p>
          <a:p>
            <a:r>
              <a:t>Australia</a:t>
            </a:r>
          </a:p>
          <a:p>
            <a:pPr marL="736600" lvl="1" indent="-279400">
              <a:spcBef>
                <a:spcPts val="500"/>
              </a:spcBef>
              <a:buClr>
                <a:schemeClr val="accent1"/>
              </a:buClr>
              <a:buFont typeface="Arial"/>
              <a:defRPr sz="2000" b="0">
                <a:solidFill>
                  <a:schemeClr val="accent4"/>
                </a:solidFill>
              </a:defRPr>
            </a:pPr>
            <a:r>
              <a:t>915Mhz to 928Mhz [12]</a:t>
            </a:r>
          </a:p>
          <a:p>
            <a:r>
              <a:t>Asia </a:t>
            </a:r>
          </a:p>
          <a:p>
            <a:pPr marL="736600" lvl="1" indent="-279400">
              <a:spcBef>
                <a:spcPts val="500"/>
              </a:spcBef>
              <a:buClr>
                <a:schemeClr val="accent1"/>
              </a:buClr>
              <a:buFont typeface="Arial"/>
              <a:defRPr sz="2000" b="0">
                <a:solidFill>
                  <a:schemeClr val="accent4"/>
                </a:solidFill>
              </a:defRPr>
            </a:pPr>
            <a:r>
              <a:t>Definition in Progress by Technical Committee [12]</a:t>
            </a:r>
          </a:p>
        </p:txBody>
      </p:sp>
      <p:sp>
        <p:nvSpPr>
          <p:cNvPr id="215" name="Title 1"/>
          <p:cNvSpPr txBox="1">
            <a:spLocks noGrp="1"/>
          </p:cNvSpPr>
          <p:nvPr>
            <p:ph type="title"/>
          </p:nvPr>
        </p:nvSpPr>
        <p:spPr>
          <a:xfrm>
            <a:off x="569468" y="1320800"/>
            <a:ext cx="10515601" cy="716086"/>
          </a:xfrm>
          <a:prstGeom prst="rect">
            <a:avLst/>
          </a:prstGeom>
        </p:spPr>
        <p:txBody>
          <a:bodyPr/>
          <a:lstStyle/>
          <a:p>
            <a:r>
              <a:t>ISM Bands and Regions</a:t>
            </a:r>
          </a:p>
        </p:txBody>
      </p:sp>
    </p:spTree>
  </p:cSld>
  <p:clrMapOvr>
    <a:masterClrMapping/>
  </p:clrMapOvr>
  <p:transition spd="med"/>
</p:sld>
</file>

<file path=ppt/theme/theme1.xml><?xml version="1.0" encoding="utf-8"?>
<a:theme xmlns:a="http://schemas.openxmlformats.org/drawingml/2006/main" name="UB Powerpoint Template">
  <a:themeElements>
    <a:clrScheme name="UB Powerpoint Template">
      <a:dk1>
        <a:srgbClr val="666666"/>
      </a:dk1>
      <a:lt1>
        <a:srgbClr val="FFFFFF"/>
      </a:lt1>
      <a:dk2>
        <a:srgbClr val="A7A7A7"/>
      </a:dk2>
      <a:lt2>
        <a:srgbClr val="535353"/>
      </a:lt2>
      <a:accent1>
        <a:srgbClr val="005BBB"/>
      </a:accent1>
      <a:accent2>
        <a:srgbClr val="41B6E6"/>
      </a:accent2>
      <a:accent3>
        <a:srgbClr val="E56D54"/>
      </a:accent3>
      <a:accent4>
        <a:srgbClr val="666666"/>
      </a:accent4>
      <a:accent5>
        <a:srgbClr val="007681"/>
      </a:accent5>
      <a:accent6>
        <a:srgbClr val="003E51"/>
      </a:accent6>
      <a:hlink>
        <a:srgbClr val="0000FF"/>
      </a:hlink>
      <a:folHlink>
        <a:srgbClr val="FF00FF"/>
      </a:folHlink>
    </a:clrScheme>
    <a:fontScheme name="UB Powerpoint Template">
      <a:majorFont>
        <a:latin typeface="Helvetica"/>
        <a:ea typeface="Helvetica"/>
        <a:cs typeface="Helvetica"/>
      </a:majorFont>
      <a:minorFont>
        <a:latin typeface="Arial"/>
        <a:ea typeface="Arial"/>
        <a:cs typeface="Arial"/>
      </a:minorFont>
    </a:fontScheme>
    <a:fmtScheme name="UB Powerpoint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37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4"/>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37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4"/>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UB Powerpoint Template">
  <a:themeElements>
    <a:clrScheme name="UB Powerpoint Template">
      <a:dk1>
        <a:srgbClr val="000000"/>
      </a:dk1>
      <a:lt1>
        <a:srgbClr val="FFFFFF"/>
      </a:lt1>
      <a:dk2>
        <a:srgbClr val="A7A7A7"/>
      </a:dk2>
      <a:lt2>
        <a:srgbClr val="535353"/>
      </a:lt2>
      <a:accent1>
        <a:srgbClr val="005BBB"/>
      </a:accent1>
      <a:accent2>
        <a:srgbClr val="41B6E6"/>
      </a:accent2>
      <a:accent3>
        <a:srgbClr val="E56D54"/>
      </a:accent3>
      <a:accent4>
        <a:srgbClr val="666666"/>
      </a:accent4>
      <a:accent5>
        <a:srgbClr val="007681"/>
      </a:accent5>
      <a:accent6>
        <a:srgbClr val="003E51"/>
      </a:accent6>
      <a:hlink>
        <a:srgbClr val="0000FF"/>
      </a:hlink>
      <a:folHlink>
        <a:srgbClr val="FF00FF"/>
      </a:folHlink>
    </a:clrScheme>
    <a:fontScheme name="UB Powerpoint Template">
      <a:majorFont>
        <a:latin typeface="Helvetica"/>
        <a:ea typeface="Helvetica"/>
        <a:cs typeface="Helvetica"/>
      </a:majorFont>
      <a:minorFont>
        <a:latin typeface="Arial"/>
        <a:ea typeface="Arial"/>
        <a:cs typeface="Arial"/>
      </a:minorFont>
    </a:fontScheme>
    <a:fmtScheme name="UB Powerpoint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37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4"/>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37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4"/>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4199</Words>
  <Application>Microsoft Macintosh PowerPoint</Application>
  <PresentationFormat>Widescreen</PresentationFormat>
  <Paragraphs>314</Paragraphs>
  <Slides>20</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Cambria Math</vt:lpstr>
      <vt:lpstr>Helvetica</vt:lpstr>
      <vt:lpstr>Lucida Grande</vt:lpstr>
      <vt:lpstr>UB Powerpoint Template</vt:lpstr>
      <vt:lpstr>Smart grid communication technologies</vt:lpstr>
      <vt:lpstr>Today’s Agenda</vt:lpstr>
      <vt:lpstr>Conventional Grid</vt:lpstr>
      <vt:lpstr>Smart Grid</vt:lpstr>
      <vt:lpstr>PowerPoint Presentation</vt:lpstr>
      <vt:lpstr>The Good, Better, Best Communication Backhauls</vt:lpstr>
      <vt:lpstr>LoRaWAN –– Long Range Wide Area Network</vt:lpstr>
      <vt:lpstr>ALOHA vs Listen Before Talk (LBT)</vt:lpstr>
      <vt:lpstr>ISM Bands and Regions</vt:lpstr>
      <vt:lpstr>Classes of Devices</vt:lpstr>
      <vt:lpstr>Summary of Classes of Devices</vt:lpstr>
      <vt:lpstr>Spreading Factor (SF) and Range</vt:lpstr>
      <vt:lpstr>Transmission Power and Battery Life</vt:lpstr>
      <vt:lpstr>PowerPoint Presentation</vt:lpstr>
      <vt:lpstr>Star Topology vs Mesh Topology</vt:lpstr>
      <vt:lpstr>General Network Architecture</vt:lpstr>
      <vt:lpstr>Summary</vt:lpstr>
      <vt:lpstr>References</vt:lpstr>
      <vt:lpstr>References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grid communication technologies</dc:title>
  <cp:lastModifiedBy>Microsoft Office User</cp:lastModifiedBy>
  <cp:revision>1</cp:revision>
  <dcterms:modified xsi:type="dcterms:W3CDTF">2020-09-25T19:50:47Z</dcterms:modified>
</cp:coreProperties>
</file>