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5" roundtripDataSignature="AMtx7mgUt39nk+XyzOYtWVG8wnN3pKeVv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ddhant Khera" initials="" lastIdx="2" clrIdx="0"/>
  <p:cmAuthor id="1" name="Serena Lafav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theme" Target="theme/theme1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item/32893018458.html?spm=a2g0o.cart.0.0.50683c001kuDRz&amp;mp=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item/33009866599.html?spm=a2g0o.productlist.0.0.2b1f6593YIFY2Q&amp;algo_pvid=9768576c-2208-451a-8873-919287d6f879&amp;algo_expid=9768576c-2208-451a-8873-919287d6f879-6&amp;btsid=0be3764315892259202404537e31a7&amp;ws_ab_test=searchweb0_0,searchweb201602_,searchweb201603_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baba.com/product-detail/ABS-Outdoor-plastic-electronic-enclosure-waterproof_60667174101.html?spm=a2700.pc_countrysearch.main07.8.53a743a2emM19r&amp;bypass=tru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lasticsinsight.com/resin-intelligence/resin-prices/abs-plastic/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i.raptor.ebaydesc.com/ws/eBayISAPI.dll?ViewItemDescV4&amp;item=152641213248&amp;category=181723&amp;pm=1&amp;ds=0&amp;t=1555920406000&amp;ver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akerlab-electronics.com/product/thermoelectric-power-generator-module-teg-sp1848-27145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programmingthecity.com/generating-power-from-city-water-infrastructur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item/32827162063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nrel.gov/nsrdb-viewer/?aL=0&amp;bL=clight&amp;cE=0&amp;lR=0&amp;mC=4.740675384778373%2C22.8515625&amp;zL=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4416f0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804416f03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804416f03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04416f03c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804416f03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80cbbd94e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80cbbd94e_4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0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1"/>
                  </a:ext>
                </a:extLst>
              </a:rPr>
              <a:t>Section 6.5.5 from Final Report</a:t>
            </a:r>
            <a:endParaRPr sz="12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2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5" name="Google Shape;165;g780cbbd94e_4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80cbbd94e_7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80cbbd94e_7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780cbbd94e_7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04416f03c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04416f03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80cbbd94e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780cbbd94e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80cbbd94e_2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780cbbd94e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04416f03c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battery pic: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https://www.aliexpress.com/item/32893018458.html?spm=a2g0o.cart.0.0.50683c001kuDRz&amp;mp=1</a:t>
            </a:r>
            <a:endParaRPr/>
          </a:p>
        </p:txBody>
      </p:sp>
      <p:sp>
        <p:nvSpPr>
          <p:cNvPr id="208" name="Google Shape;208;g804416f03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04416f03c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804416f03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04416f03c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solar panel: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aliexpress.com/item/33009866599.html?spm=a2g0o.productlist.0.0.2b1f6593YIFY2Q&amp;algo_pvid=9768576c-2208-451a-8873-919287d6f879&amp;algo_expid=9768576c-2208-451a-8873-919287d6f879-6&amp;btsid=0be3764315892259202404537e31a7&amp;ws_ab_test=searchweb0_0,searchweb201602_,searchweb201603_</a:t>
            </a:r>
            <a:endParaRPr/>
          </a:p>
        </p:txBody>
      </p:sp>
      <p:sp>
        <p:nvSpPr>
          <p:cNvPr id="226" name="Google Shape;226;g804416f03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04416f03c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804416f03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80cbbd94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780cbbd94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04416f03c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804416f03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04416f03c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804416f03c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04416f03c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804416f03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04416f03c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IP rating: http://www.dsmt.com/resources/ip-rating-chart/</a:t>
            </a:r>
            <a:endParaRPr/>
          </a:p>
        </p:txBody>
      </p:sp>
      <p:sp>
        <p:nvSpPr>
          <p:cNvPr id="277" name="Google Shape;277;g804416f03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04416f03c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04416f03c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80cbbd94e_2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enclosure photos: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https://www.alibaba.com/product-detail/ABS-Outdoor-plastic-electronic-enclosure-waterproof_60667174101.html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abs is recyclable: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https://www.plasticsinsight.com/resin-intelligence/resin-prices/abs-plastic/</a:t>
            </a:r>
            <a:r>
              <a:rPr lang="en-US"/>
              <a:t> </a:t>
            </a:r>
            <a:endParaRPr/>
          </a:p>
        </p:txBody>
      </p:sp>
      <p:sp>
        <p:nvSpPr>
          <p:cNvPr id="292" name="Google Shape;292;g780cbbd94e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04416f03c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804416f03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80cbbd94e_2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780cbbd94e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80cbbd94e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780cbbd94e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80cbbd94e_2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780cbbd94e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04416f03c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42" name="Google Shape;342;g804416f03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04416f03c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804416f03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04416f03c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804416f03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04416f03c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804416f03c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04416f03c_0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804416f03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80cbbd94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780cbbd94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780cbbd94e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780cbbd94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80cbbd94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780cbbd9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80cbbd94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780cbbd94e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780cbbd94e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 deg diff: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http://vi.raptor.ebaydesc.com/ws/eBayISAPI.dll?ViewItemDescV4&amp;item=152641213248&amp;category=181723&amp;pm=1&amp;ds=0&amp;t=1555920406000&amp;ver=0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00"/>
                </a:highlight>
              </a:rPr>
              <a:t>pic: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https://www.makerlab-electronics.com/product/thermoelectric-power-generator-module-teg-sp1848-27145/</a:t>
            </a: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04416f03c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https://reprogrammingthecity.com/generating-power-from-city-water-infrastructure/</a:t>
            </a:r>
            <a:endParaRPr/>
          </a:p>
        </p:txBody>
      </p:sp>
      <p:sp>
        <p:nvSpPr>
          <p:cNvPr id="116" name="Google Shape;116;g804416f03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80cbbd94e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https://www.aliexpress.com/item/32827162063.html</a:t>
            </a:r>
            <a:endParaRPr/>
          </a:p>
        </p:txBody>
      </p:sp>
      <p:sp>
        <p:nvSpPr>
          <p:cNvPr id="125" name="Google Shape;125;g780cbbd94e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80cbbd94e_2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00"/>
                </a:highlight>
              </a:rPr>
              <a:t>pic</a:t>
            </a:r>
            <a:r>
              <a:rPr lang="en-US"/>
              <a:t>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https://maps.nrel.gov/nsrdb-viewer/?aL=0&amp;bL=clight&amp;cE=0&amp;lR=0&amp;mC=4.740675384778373%2C22.8515625&amp;zL=2</a:t>
            </a:r>
            <a:endParaRPr/>
          </a:p>
        </p:txBody>
      </p:sp>
      <p:sp>
        <p:nvSpPr>
          <p:cNvPr id="134" name="Google Shape;134;g780cbbd94e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">
  <p:cSld name="Title Slide Whi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0"/>
            <a:ext cx="1218895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6000"/>
              <a:buFont typeface="Arial"/>
              <a:buNone/>
              <a:defRPr sz="6000" b="1" i="0" cap="none">
                <a:solidFill>
                  <a:srgbClr val="005BB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8" y="5362365"/>
            <a:ext cx="3685525" cy="51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3 Photos">
  <p:cSld name="Text and 3 Photo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>
            <a:spLocks noGrp="1"/>
          </p:cNvSpPr>
          <p:nvPr>
            <p:ph type="pic" idx="2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>
            <a:spLocks noGrp="1"/>
          </p:cNvSpPr>
          <p:nvPr>
            <p:ph type="pic" idx="3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24"/>
          <p:cNvSpPr>
            <a:spLocks noGrp="1"/>
          </p:cNvSpPr>
          <p:nvPr>
            <p:ph type="pic" idx="4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Width Photo">
  <p:cSld name="Full Width Phot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">
  <p:cSld name="Title Slide Blu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7" y="5404694"/>
            <a:ext cx="3645511" cy="50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White">
  <p:cSld name="Divider Slide Whi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7"/>
          <p:cNvSpPr txBox="1">
            <a:spLocks noGrp="1"/>
          </p:cNvSpPr>
          <p:nvPr>
            <p:ph type="ctrTitle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6000"/>
              <a:buFont typeface="Arial"/>
              <a:buNone/>
              <a:defRPr sz="6000" b="1" i="0" cap="none">
                <a:solidFill>
                  <a:srgbClr val="005BB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ubTitle" idx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" name="Google Shape;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021" y="255453"/>
            <a:ext cx="3685525" cy="51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Blue">
  <p:cSld name="Divider Slide Blu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8"/>
          <p:cNvSpPr txBox="1">
            <a:spLocks noGrp="1"/>
          </p:cNvSpPr>
          <p:nvPr>
            <p:ph type="ctrTitle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ubTitle" idx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7" name="Google Shape;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286" y="237878"/>
            <a:ext cx="3645511" cy="50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Text">
  <p:cSld name="1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>
  <p:cSld name="Bulleted Lis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marR="0" lvl="0" indent="-36703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2180"/>
              <a:buFont typeface="Arial"/>
              <a:buChar char="•"/>
              <a:defRPr sz="2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3 level Bullet List">
  <p:cSld name=" 3 level Bullet Lis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700"/>
              <a:buFont typeface="Arial"/>
              <a:buNone/>
              <a:defRPr sz="1700" b="1">
                <a:solidFill>
                  <a:srgbClr val="005BB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Merriweather Sans"/>
              <a:buChar char="-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1800"/>
              <a:buChar char="•"/>
              <a:defRPr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1800"/>
              <a:buChar char="•"/>
              <a:defRPr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hoto">
  <p:cSld name="Text and Phot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>
            <a:spLocks noGrp="1"/>
          </p:cNvSpPr>
          <p:nvPr>
            <p:ph type="pic" idx="2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E9E9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E9E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E9E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9E9E"/>
              </a:buClr>
              <a:buSzPts val="1600"/>
              <a:buNone/>
              <a:defRPr sz="1600">
                <a:solidFill>
                  <a:srgbClr val="9E9E9E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>
            <a:spLocks noGrp="1"/>
          </p:cNvSpPr>
          <p:nvPr>
            <p:ph type="pic" idx="3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743131" marR="0" lvl="6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‘-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 txBox="1"/>
          <p:nvPr/>
        </p:nvSpPr>
        <p:spPr>
          <a:xfrm>
            <a:off x="2045778" y="1023929"/>
            <a:ext cx="8557756" cy="140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14"/>
          <p:cNvSpPr txBox="1"/>
          <p:nvPr/>
        </p:nvSpPr>
        <p:spPr>
          <a:xfrm>
            <a:off x="2045778" y="2555888"/>
            <a:ext cx="8557756" cy="30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" y="0"/>
            <a:ext cx="1218895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4"/>
          <p:cNvSpPr txBox="1"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4"/>
          <p:cNvSpPr txBox="1"/>
          <p:nvPr/>
        </p:nvSpPr>
        <p:spPr>
          <a:xfrm>
            <a:off x="10255504" y="6240989"/>
            <a:ext cx="725424" cy="53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8021" y="255453"/>
            <a:ext cx="3685525" cy="5130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item/32893018458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lasticsinsight.com/resin-intelligence/resin-prices/" TargetMode="External"/><Relationship Id="rId5" Type="http://schemas.openxmlformats.org/officeDocument/2006/relationships/hyperlink" Target="https://www.alibaba.com/product-detail/ABS-Outdoor-plastic-electronic-enclosure-waterproof_60667174101.html" TargetMode="External"/><Relationship Id="rId4" Type="http://schemas.openxmlformats.org/officeDocument/2006/relationships/hyperlink" Target="https://www.aliexpress.com/item/33009866599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For Xylem Water Meter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/>
              <a:t>EE494</a:t>
            </a:r>
            <a:endParaRPr sz="2200"/>
          </a:p>
        </p:txBody>
      </p:sp>
      <p:sp>
        <p:nvSpPr>
          <p:cNvPr id="74" name="Google Shape;74;p1"/>
          <p:cNvSpPr txBox="1">
            <a:spLocks noGrp="1"/>
          </p:cNvSpPr>
          <p:nvPr>
            <p:ph type="ctrTitle"/>
          </p:nvPr>
        </p:nvSpPr>
        <p:spPr>
          <a:xfrm>
            <a:off x="658375" y="1106499"/>
            <a:ext cx="6638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6000"/>
              <a:buFont typeface="Arial"/>
              <a:buNone/>
            </a:pPr>
            <a:r>
              <a:rPr lang="en-US"/>
              <a:t>Solar Energy Harvesting Device</a:t>
            </a:r>
            <a:endParaRPr/>
          </a:p>
        </p:txBody>
      </p:sp>
      <p:pic>
        <p:nvPicPr>
          <p:cNvPr id="2" name="Welcome (online-audio-converter.com).mp3" descr="Welcome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E4B0D817-A333-5D46-BF2B-A53159E0C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9741" y="1606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04416f03c_0_1"/>
          <p:cNvSpPr txBox="1">
            <a:spLocks noGrp="1"/>
          </p:cNvSpPr>
          <p:nvPr>
            <p:ph type="body" idx="1"/>
          </p:nvPr>
        </p:nvSpPr>
        <p:spPr>
          <a:xfrm>
            <a:off x="569468" y="2189263"/>
            <a:ext cx="64029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In the preliminary stages of our project, we designed a conceptual model that represented the basic concept of what we believed our design should do in order to accomplish the main goal of harvesting energy for the water meter.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5V to 5.5V Solar panel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Charge Controller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3.7V Li-Ion Battery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Water meter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149" name="Google Shape;149;g804416f03c_0_1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Conceptual Model: Initial</a:t>
            </a:r>
            <a:endParaRPr/>
          </a:p>
        </p:txBody>
      </p:sp>
      <p:sp>
        <p:nvSpPr>
          <p:cNvPr id="150" name="Google Shape;150;g804416f03c_0_1"/>
          <p:cNvSpPr txBox="1"/>
          <p:nvPr/>
        </p:nvSpPr>
        <p:spPr>
          <a:xfrm>
            <a:off x="4009300" y="753625"/>
            <a:ext cx="919500" cy="3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804416f03c_0_1"/>
          <p:cNvSpPr txBox="1"/>
          <p:nvPr/>
        </p:nvSpPr>
        <p:spPr>
          <a:xfrm>
            <a:off x="5435788" y="5489675"/>
            <a:ext cx="4955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6: Initial Conceptual Model [8]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804416f03c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6625" y="4066050"/>
            <a:ext cx="7770574" cy="12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ceptual Inital.mp3" descr="Conceptual Inital.mp3">
            <a:hlinkClick r:id="" action="ppaction://media"/>
            <a:extLst>
              <a:ext uri="{FF2B5EF4-FFF2-40B4-BE49-F238E27FC236}">
                <a16:creationId xmlns:a16="http://schemas.microsoft.com/office/drawing/2014/main" id="{FD313643-AA28-F649-B0F7-E280FBB01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8981" y="3265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04416f03c_0_47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Conceptual Model: Final</a:t>
            </a:r>
            <a:endParaRPr/>
          </a:p>
        </p:txBody>
      </p:sp>
      <p:sp>
        <p:nvSpPr>
          <p:cNvPr id="159" name="Google Shape;159;g804416f03c_0_47"/>
          <p:cNvSpPr txBox="1"/>
          <p:nvPr/>
        </p:nvSpPr>
        <p:spPr>
          <a:xfrm>
            <a:off x="2798150" y="5552525"/>
            <a:ext cx="68067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7: Final Conceptual Model [8]</a:t>
            </a:r>
            <a:endParaRPr sz="1300" b="1">
              <a:solidFill>
                <a:srgbClr val="00C7B1"/>
              </a:solidFill>
            </a:endParaRPr>
          </a:p>
        </p:txBody>
      </p:sp>
      <p:pic>
        <p:nvPicPr>
          <p:cNvPr id="160" name="Google Shape;160;g804416f03c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125" y="2215675"/>
            <a:ext cx="10366227" cy="30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CEPTUAL FINAL (online-audio-converter.com).mp3" descr="CONCEPTUAL FINAL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6809F98B-B7D3-E64B-818F-BC324C2CC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7952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80cbbd94e_4_12"/>
          <p:cNvSpPr txBox="1">
            <a:spLocks noGrp="1"/>
          </p:cNvSpPr>
          <p:nvPr>
            <p:ph type="body" idx="1"/>
          </p:nvPr>
        </p:nvSpPr>
        <p:spPr>
          <a:xfrm>
            <a:off x="569477" y="1844150"/>
            <a:ext cx="8187600" cy="3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●"/>
            </a:pPr>
            <a:r>
              <a:rPr lang="en-US" sz="2000"/>
              <a:t>Added a DC-DC boost converter</a:t>
            </a:r>
            <a:endParaRPr sz="2000"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-US">
                <a:solidFill>
                  <a:schemeClr val="dk1"/>
                </a:solidFill>
              </a:rPr>
              <a:t>Change in charge controllers</a:t>
            </a:r>
            <a:endParaRPr>
              <a:solidFill>
                <a:schemeClr val="dk1"/>
              </a:solidFill>
            </a:endParaRPr>
          </a:p>
          <a:p>
            <a:pPr marL="1371600" lvl="2" indent="-355600" algn="l" rtl="0"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2000"/>
              <a:buChar char="■"/>
            </a:pPr>
            <a:r>
              <a:rPr lang="en-US" sz="2000">
                <a:solidFill>
                  <a:schemeClr val="dk1"/>
                </a:solidFill>
              </a:rPr>
              <a:t>MCP → TP4056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●"/>
            </a:pPr>
            <a:r>
              <a:rPr lang="en-US" sz="2000"/>
              <a:t>Temperature control 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>
                <a:solidFill>
                  <a:schemeClr val="dk1"/>
                </a:solidFill>
              </a:rPr>
              <a:t>NTC thermistor, new feature given our new charge controller</a:t>
            </a:r>
            <a:endParaRPr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>
                <a:solidFill>
                  <a:schemeClr val="dk1"/>
                </a:solidFill>
              </a:rPr>
              <a:t>Low temperature protections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●"/>
            </a:pPr>
            <a:r>
              <a:rPr lang="en-US" sz="2000"/>
              <a:t>Battery Protection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>
                <a:solidFill>
                  <a:schemeClr val="dk1"/>
                </a:solidFill>
              </a:rPr>
              <a:t>DW01A chip</a:t>
            </a:r>
            <a:endParaRPr>
              <a:solidFill>
                <a:schemeClr val="dk1"/>
              </a:solidFill>
            </a:endParaRPr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■"/>
            </a:pPr>
            <a:r>
              <a:rPr lang="en-US" sz="2000">
                <a:solidFill>
                  <a:schemeClr val="dk1"/>
                </a:solidFill>
              </a:rPr>
              <a:t>Adds overcharging, over discharging, and overcurrent protection to the battery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68" name="Google Shape;168;g780cbbd94e_4_12"/>
          <p:cNvSpPr txBox="1">
            <a:spLocks noGrp="1"/>
          </p:cNvSpPr>
          <p:nvPr>
            <p:ph type="title"/>
          </p:nvPr>
        </p:nvSpPr>
        <p:spPr>
          <a:xfrm>
            <a:off x="569478" y="1139911"/>
            <a:ext cx="10515600" cy="86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did we change?</a:t>
            </a:r>
            <a:endParaRPr/>
          </a:p>
        </p:txBody>
      </p:sp>
      <p:pic>
        <p:nvPicPr>
          <p:cNvPr id="2" name="Slide 15 (online-audio-converter.com).mp3" descr="Slide 15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D6AE9CAB-C0E6-674D-A4B2-240DD6613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966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80cbbd94e_7_35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Fundamental Components: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Battery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Solar panel</a:t>
            </a:r>
            <a:endParaRPr sz="2000"/>
          </a:p>
        </p:txBody>
      </p:sp>
      <p:sp>
        <p:nvSpPr>
          <p:cNvPr id="176" name="Google Shape;176;g780cbbd94e_7_35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4531500" cy="86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Components</a:t>
            </a:r>
            <a:endParaRPr/>
          </a:p>
        </p:txBody>
      </p:sp>
      <p:pic>
        <p:nvPicPr>
          <p:cNvPr id="2" name="14.mp3" descr="14.mp3">
            <a:hlinkClick r:id="" action="ppaction://media"/>
            <a:extLst>
              <a:ext uri="{FF2B5EF4-FFF2-40B4-BE49-F238E27FC236}">
                <a16:creationId xmlns:a16="http://schemas.microsoft.com/office/drawing/2014/main" id="{50E2E51F-79FF-3447-B539-26538BB3C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1621" y="1012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04416f03c_0_55"/>
          <p:cNvSpPr txBox="1">
            <a:spLocks noGrp="1"/>
          </p:cNvSpPr>
          <p:nvPr>
            <p:ph type="title"/>
          </p:nvPr>
        </p:nvSpPr>
        <p:spPr>
          <a:xfrm>
            <a:off x="140851" y="109045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Battery</a:t>
            </a:r>
            <a:endParaRPr/>
          </a:p>
        </p:txBody>
      </p:sp>
      <p:pic>
        <p:nvPicPr>
          <p:cNvPr id="183" name="Google Shape;183;g804416f03c_0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0" y="1606525"/>
            <a:ext cx="7772400" cy="44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804416f03c_0_55"/>
          <p:cNvSpPr/>
          <p:nvPr/>
        </p:nvSpPr>
        <p:spPr>
          <a:xfrm>
            <a:off x="8479600" y="1719275"/>
            <a:ext cx="728700" cy="32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804416f03c_0_55"/>
          <p:cNvSpPr txBox="1">
            <a:spLocks noGrp="1"/>
          </p:cNvSpPr>
          <p:nvPr>
            <p:ph type="body" idx="1"/>
          </p:nvPr>
        </p:nvSpPr>
        <p:spPr>
          <a:xfrm>
            <a:off x="569476" y="2189275"/>
            <a:ext cx="3159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Battery Technology: Lithium-ion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Standardized voltage that fit out needs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High charge cycle and energy density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No memory effect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Readily available in standard sizes, low cost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186" name="Google Shape;186;g804416f03c_0_55"/>
          <p:cNvSpPr txBox="1"/>
          <p:nvPr/>
        </p:nvSpPr>
        <p:spPr>
          <a:xfrm>
            <a:off x="5877750" y="6147451"/>
            <a:ext cx="3332100" cy="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Table 1: Battery Technologies [8]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5.mp3" descr="15.mp3">
            <a:hlinkClick r:id="" action="ppaction://media"/>
            <a:extLst>
              <a:ext uri="{FF2B5EF4-FFF2-40B4-BE49-F238E27FC236}">
                <a16:creationId xmlns:a16="http://schemas.microsoft.com/office/drawing/2014/main" id="{3A2469BB-E3FA-7C4E-B716-F3DF4107C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4119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80cbbd94e_2_51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Battery size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Calculations show that 454 mAh of battery storage = 14 days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193" name="Google Shape;193;g780cbbd94e_2_51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Battery</a:t>
            </a:r>
            <a:endParaRPr/>
          </a:p>
        </p:txBody>
      </p:sp>
      <p:pic>
        <p:nvPicPr>
          <p:cNvPr id="194" name="Google Shape;194;g780cbbd94e_2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1525" y="3931496"/>
            <a:ext cx="10042601" cy="1181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780cbbd94e_2_51"/>
          <p:cNvSpPr txBox="1"/>
          <p:nvPr/>
        </p:nvSpPr>
        <p:spPr>
          <a:xfrm>
            <a:off x="1149850" y="5259400"/>
            <a:ext cx="9759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8: Battery Calculation Result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2" name="16.mp3" descr="16.mp3">
            <a:hlinkClick r:id="" action="ppaction://media"/>
            <a:extLst>
              <a:ext uri="{FF2B5EF4-FFF2-40B4-BE49-F238E27FC236}">
                <a16:creationId xmlns:a16="http://schemas.microsoft.com/office/drawing/2014/main" id="{2ED79C83-883A-2145-81EB-5A8B21D68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9750" y="77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80cbbd94e_2_63"/>
          <p:cNvSpPr txBox="1">
            <a:spLocks noGrp="1"/>
          </p:cNvSpPr>
          <p:nvPr>
            <p:ph type="body" idx="1"/>
          </p:nvPr>
        </p:nvSpPr>
        <p:spPr>
          <a:xfrm>
            <a:off x="569474" y="2189275"/>
            <a:ext cx="33438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Tie between Unbranded and Kanavano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3"/>
                  </a:ext>
                </a:extLst>
              </a:rPr>
              <a:t>Tiebreaker</a:t>
            </a:r>
            <a:r>
              <a:rPr lang="en-US" sz="2000"/>
              <a:t>: Cost</a:t>
            </a:r>
            <a:endParaRPr sz="2000"/>
          </a:p>
        </p:txBody>
      </p:sp>
      <p:sp>
        <p:nvSpPr>
          <p:cNvPr id="202" name="Google Shape;202;g780cbbd94e_2_63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Battery</a:t>
            </a:r>
            <a:endParaRPr/>
          </a:p>
        </p:txBody>
      </p:sp>
      <p:sp>
        <p:nvSpPr>
          <p:cNvPr id="203" name="Google Shape;203;g780cbbd94e_2_63"/>
          <p:cNvSpPr txBox="1"/>
          <p:nvPr/>
        </p:nvSpPr>
        <p:spPr>
          <a:xfrm>
            <a:off x="6016852" y="5634050"/>
            <a:ext cx="4002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Table 2: Battery Decision Matrix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204" name="Google Shape;204;g780cbbd94e_2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7725" y="1959127"/>
            <a:ext cx="7907075" cy="35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7.mp3" descr="17.mp3">
            <a:hlinkClick r:id="" action="ppaction://media"/>
            <a:extLst>
              <a:ext uri="{FF2B5EF4-FFF2-40B4-BE49-F238E27FC236}">
                <a16:creationId xmlns:a16="http://schemas.microsoft.com/office/drawing/2014/main" id="{CBFB8115-54BE-3E41-B3FB-CBA2BDC4A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9709" y="12502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04416f03c_0_63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1200mAh = Up to 37 days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Only $0.62</a:t>
            </a:r>
            <a:endParaRPr sz="2000"/>
          </a:p>
        </p:txBody>
      </p:sp>
      <p:sp>
        <p:nvSpPr>
          <p:cNvPr id="211" name="Google Shape;211;g804416f03c_0_63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Battery</a:t>
            </a:r>
            <a:endParaRPr/>
          </a:p>
        </p:txBody>
      </p:sp>
      <p:sp>
        <p:nvSpPr>
          <p:cNvPr id="212" name="Google Shape;212;g804416f03c_0_63"/>
          <p:cNvSpPr txBox="1"/>
          <p:nvPr/>
        </p:nvSpPr>
        <p:spPr>
          <a:xfrm>
            <a:off x="6125401" y="5945200"/>
            <a:ext cx="298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9: Final Battery Choice [9]</a:t>
            </a:r>
            <a:endParaRPr b="1">
              <a:solidFill>
                <a:srgbClr val="00C7B1"/>
              </a:solidFill>
            </a:endParaRPr>
          </a:p>
        </p:txBody>
      </p:sp>
      <p:pic>
        <p:nvPicPr>
          <p:cNvPr id="213" name="Google Shape;213;g804416f03c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1975" y="1504975"/>
            <a:ext cx="4491575" cy="44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8.mp3" descr="18.mp3">
            <a:hlinkClick r:id="" action="ppaction://media"/>
            <a:extLst>
              <a:ext uri="{FF2B5EF4-FFF2-40B4-BE49-F238E27FC236}">
                <a16:creationId xmlns:a16="http://schemas.microsoft.com/office/drawing/2014/main" id="{F5A80046-C4C8-684E-835D-3E7926E61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4748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04416f03c_0_71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Original solar panel (Interim Design Report): 5V, 60mA</a:t>
            </a:r>
            <a:endParaRPr sz="20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Designed the circuit around these values</a:t>
            </a:r>
            <a:endParaRPr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Size</a:t>
            </a:r>
            <a:endParaRPr sz="2000"/>
          </a:p>
        </p:txBody>
      </p:sp>
      <p:sp>
        <p:nvSpPr>
          <p:cNvPr id="220" name="Google Shape;220;g804416f03c_0_71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Solar Panel</a:t>
            </a:r>
            <a:endParaRPr/>
          </a:p>
        </p:txBody>
      </p:sp>
      <p:sp>
        <p:nvSpPr>
          <p:cNvPr id="221" name="Google Shape;221;g804416f03c_0_71"/>
          <p:cNvSpPr txBox="1"/>
          <p:nvPr/>
        </p:nvSpPr>
        <p:spPr>
          <a:xfrm>
            <a:off x="4791025" y="5033875"/>
            <a:ext cx="711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Table 3: Solar Panel Decision Matrix [8]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804416f03c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9115" y="2044800"/>
            <a:ext cx="7328010" cy="29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9.mp3" descr="19.mp3">
            <a:hlinkClick r:id="" action="ppaction://media"/>
            <a:extLst>
              <a:ext uri="{FF2B5EF4-FFF2-40B4-BE49-F238E27FC236}">
                <a16:creationId xmlns:a16="http://schemas.microsoft.com/office/drawing/2014/main" id="{25736EB3-3F25-8B47-9714-50EB6B598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6325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04416f03c_0_79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Final choice: Yucosolar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5.5V, 70mA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0.385W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4"/>
                  </a:ext>
                </a:extLst>
              </a:rPr>
              <a:t>~3.12h to fill battery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$0.73/unit</a:t>
            </a:r>
            <a:endParaRPr sz="2000"/>
          </a:p>
        </p:txBody>
      </p:sp>
      <p:sp>
        <p:nvSpPr>
          <p:cNvPr id="229" name="Google Shape;229;g804416f03c_0_79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Components: Solar Panel</a:t>
            </a:r>
            <a:endParaRPr/>
          </a:p>
        </p:txBody>
      </p:sp>
      <p:sp>
        <p:nvSpPr>
          <p:cNvPr id="230" name="Google Shape;230;g804416f03c_0_79"/>
          <p:cNvSpPr txBox="1"/>
          <p:nvPr/>
        </p:nvSpPr>
        <p:spPr>
          <a:xfrm>
            <a:off x="5667100" y="6150000"/>
            <a:ext cx="5242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10: Yucosolar Panel [10]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804416f03c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611" y="1092213"/>
            <a:ext cx="4781550" cy="49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0.mp3" descr="20.mp3">
            <a:hlinkClick r:id="" action="ppaction://media"/>
            <a:extLst>
              <a:ext uri="{FF2B5EF4-FFF2-40B4-BE49-F238E27FC236}">
                <a16:creationId xmlns:a16="http://schemas.microsoft.com/office/drawing/2014/main" id="{A1B0EF62-D576-6943-B8C0-08986630A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9900" y="537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body" idx="1"/>
          </p:nvPr>
        </p:nvSpPr>
        <p:spPr>
          <a:xfrm>
            <a:off x="457200" y="1511275"/>
            <a:ext cx="7726200" cy="4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/>
              <a:t>Siddhant Khera –– Report Compilation and Electrical Design Development &amp; Production, General Management</a:t>
            </a:r>
            <a:endParaRPr sz="2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/>
              <a:t>Serena LaFave –– Report Writing, Soldering and Prototyping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/>
              <a:t>Krystal Bakr –– Managing Technical Documentation, Project Financials and Research</a:t>
            </a:r>
            <a:endParaRPr sz="2600"/>
          </a:p>
        </p:txBody>
      </p:sp>
      <p:sp>
        <p:nvSpPr>
          <p:cNvPr id="81" name="Google Shape;81;p2"/>
          <p:cNvSpPr txBox="1">
            <a:spLocks noGrp="1"/>
          </p:cNvSpPr>
          <p:nvPr>
            <p:ph type="ctrTitle"/>
          </p:nvPr>
        </p:nvSpPr>
        <p:spPr>
          <a:xfrm>
            <a:off x="457200" y="338602"/>
            <a:ext cx="66384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PRESENTORS</a:t>
            </a:r>
            <a:endParaRPr/>
          </a:p>
        </p:txBody>
      </p:sp>
      <p:pic>
        <p:nvPicPr>
          <p:cNvPr id="2" name="Presentors slide 2 (online-audio-converter.com).mp3" descr="Presentors slide 2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397DB5AD-03E5-0843-A204-088565B16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0" y="5500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04416f03c_0_87"/>
          <p:cNvSpPr txBox="1">
            <a:spLocks noGrp="1"/>
          </p:cNvSpPr>
          <p:nvPr>
            <p:ph type="body" idx="1"/>
          </p:nvPr>
        </p:nvSpPr>
        <p:spPr>
          <a:xfrm>
            <a:off x="566925" y="1912475"/>
            <a:ext cx="10325100" cy="4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Uses MT3086 (DC-DC Boost converter), TP4056 (Li-ion Charging Chip), DW01 (Li-ion battery protection)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Motivation to use MT3068 was to circumvent the low voltage issue from solar panel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Solar panel minimum under non-bright situations in 2.3V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MT3608: DC-DC Boost converter, Input required 2V, output constant 4.5V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TP4056: Min VCC = 4.0V, input is output from MT3608, connects to DW01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DW01: protects battery from overcharge, overdischarge and short-circuit etc</a:t>
            </a:r>
            <a:endParaRPr/>
          </a:p>
          <a:p>
            <a:pPr marL="457200" marR="0" lvl="0" indent="-3670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•"/>
            </a:pPr>
            <a:r>
              <a:rPr lang="en-US"/>
              <a:t>Used iterative design process, isolated circuit before bringing it all together</a:t>
            </a:r>
            <a:endParaRPr/>
          </a:p>
        </p:txBody>
      </p:sp>
      <p:sp>
        <p:nvSpPr>
          <p:cNvPr id="238" name="Google Shape;238;g804416f03c_0_87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Final schematic</a:t>
            </a:r>
            <a:endParaRPr/>
          </a:p>
        </p:txBody>
      </p:sp>
      <p:pic>
        <p:nvPicPr>
          <p:cNvPr id="2" name="Final schematic (online-audio-converter.com).mp3" descr="Final schematic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C2DC5072-D4F9-FE45-B1C2-54BB54D9B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893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80cbbd94e_0_5"/>
          <p:cNvSpPr txBox="1">
            <a:spLocks noGrp="1"/>
          </p:cNvSpPr>
          <p:nvPr>
            <p:ph type="body" idx="1"/>
          </p:nvPr>
        </p:nvSpPr>
        <p:spPr>
          <a:xfrm>
            <a:off x="6065300" y="1919400"/>
            <a:ext cx="5275200" cy="47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TP4056</a:t>
            </a:r>
            <a:endParaRPr>
              <a:solidFill>
                <a:schemeClr val="dk2"/>
              </a:solidFill>
            </a:endParaRPr>
          </a:p>
          <a:p>
            <a:pPr marL="736600" lvl="1" indent="-279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Constant current voltage linear charger</a:t>
            </a:r>
            <a:endParaRPr/>
          </a:p>
          <a:p>
            <a:pPr marL="73660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Min V</a:t>
            </a:r>
            <a:r>
              <a:rPr lang="en-US" sz="1200"/>
              <a:t>CC</a:t>
            </a:r>
            <a:r>
              <a:rPr lang="en-US"/>
              <a:t> = 4.0V, input is output from MT3608, connects to DW01</a:t>
            </a:r>
            <a:endParaRPr/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Temperature sensing using NTC Thermistor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DW01</a:t>
            </a:r>
            <a:endParaRPr>
              <a:solidFill>
                <a:schemeClr val="dk2"/>
              </a:solidFill>
            </a:endParaRPr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Protection IC for One-Cell Lithium-Ion</a:t>
            </a:r>
            <a:endParaRPr/>
          </a:p>
          <a:p>
            <a:pPr marL="11430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/>
              <a:t>Paired with 8205 dual n-channel MOSFET for logic</a:t>
            </a:r>
            <a:endParaRPr/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Protects from Overcharge, Overdischarge, Short Circuit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780cbbd94e_0_5"/>
          <p:cNvSpPr txBox="1">
            <a:spLocks noGrp="1"/>
          </p:cNvSpPr>
          <p:nvPr>
            <p:ph type="title"/>
          </p:nvPr>
        </p:nvSpPr>
        <p:spPr>
          <a:xfrm>
            <a:off x="554518" y="106685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Chip Details</a:t>
            </a:r>
            <a:endParaRPr/>
          </a:p>
        </p:txBody>
      </p:sp>
      <p:sp>
        <p:nvSpPr>
          <p:cNvPr id="246" name="Google Shape;246;g780cbbd94e_0_5"/>
          <p:cNvSpPr txBox="1">
            <a:spLocks noGrp="1"/>
          </p:cNvSpPr>
          <p:nvPr>
            <p:ph type="body" idx="1"/>
          </p:nvPr>
        </p:nvSpPr>
        <p:spPr>
          <a:xfrm>
            <a:off x="660400" y="1782950"/>
            <a:ext cx="5275200" cy="47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>
                <a:solidFill>
                  <a:schemeClr val="dk2"/>
                </a:solidFill>
              </a:rPr>
              <a:t>MT3608</a:t>
            </a:r>
            <a:endParaRPr>
              <a:solidFill>
                <a:schemeClr val="dk2"/>
              </a:solidFill>
            </a:endParaRPr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Boosts DC voltage to min V</a:t>
            </a:r>
            <a:r>
              <a:rPr lang="en-US" sz="1200"/>
              <a:t>CC</a:t>
            </a:r>
            <a:r>
              <a:rPr lang="en-US"/>
              <a:t> of TP4056 </a:t>
            </a:r>
            <a:endParaRPr/>
          </a:p>
          <a:p>
            <a:pPr marL="736600" lvl="1" indent="-2794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Input required 2V, output constant 4.5V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>
                <a:solidFill>
                  <a:schemeClr val="dk2"/>
                </a:solidFill>
              </a:rPr>
              <a:t>NTC Thermistor</a:t>
            </a:r>
            <a:endParaRPr>
              <a:solidFill>
                <a:schemeClr val="dk2"/>
              </a:solidFill>
            </a:endParaRPr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Temperature sensitive resistor, known resistance at various temperatures</a:t>
            </a:r>
            <a:endParaRPr/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Pin 1 of TP4056 checks if V</a:t>
            </a:r>
            <a:r>
              <a:rPr lang="en-US" sz="1200"/>
              <a:t>supply</a:t>
            </a:r>
            <a:r>
              <a:rPr lang="en-US"/>
              <a:t> is between 45% to 80%</a:t>
            </a:r>
            <a:endParaRPr/>
          </a:p>
          <a:p>
            <a:pPr marL="736600" lvl="1" indent="-2794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/>
              <a:t>Designed voltage divider, using NTC Thermistor, at 45% value at 0ºC, 80% at 45ºC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endParaRPr/>
          </a:p>
        </p:txBody>
      </p:sp>
      <p:pic>
        <p:nvPicPr>
          <p:cNvPr id="2" name="Chip details (online-audio-converter.com).mp3" descr="Chip details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56A3F9B9-679F-DE4E-B4D8-E5241667C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0099" y="893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04416f03c_0_92"/>
          <p:cNvSpPr/>
          <p:nvPr/>
        </p:nvSpPr>
        <p:spPr>
          <a:xfrm rot="3852581" flipH="1">
            <a:off x="1158661" y="4967745"/>
            <a:ext cx="1399057" cy="1662981"/>
          </a:xfrm>
          <a:prstGeom prst="arc">
            <a:avLst>
              <a:gd name="adj1" fmla="val 16200000"/>
              <a:gd name="adj2" fmla="val 4002257"/>
            </a:avLst>
          </a:prstGeom>
          <a:noFill/>
          <a:ln w="20300" cap="flat" cmpd="sng">
            <a:solidFill>
              <a:schemeClr val="lt1"/>
            </a:solidFill>
            <a:prstDash val="solid"/>
            <a:miter lim="800000"/>
            <a:headEnd type="stealth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804416f03c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0817" y="1097050"/>
            <a:ext cx="8950359" cy="53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804416f03c_0_92"/>
          <p:cNvSpPr txBox="1"/>
          <p:nvPr/>
        </p:nvSpPr>
        <p:spPr>
          <a:xfrm>
            <a:off x="2045575" y="6036545"/>
            <a:ext cx="1842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5" name="Google Shape;255;g804416f03c_0_92"/>
          <p:cNvSpPr txBox="1"/>
          <p:nvPr/>
        </p:nvSpPr>
        <p:spPr>
          <a:xfrm>
            <a:off x="1620825" y="6375400"/>
            <a:ext cx="8950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11: Final Li-ion Charging Circuit [10]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inal Charging circuit (online-audio-converter.com).mp3" descr="Final Charging circuit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505E6CD2-90A3-9C47-9F36-BDF1DCFD8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6618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804416f03c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5725" y="2935937"/>
            <a:ext cx="3801873" cy="311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804416f03c_0_98"/>
          <p:cNvSpPr txBox="1">
            <a:spLocks noGrp="1"/>
          </p:cNvSpPr>
          <p:nvPr>
            <p:ph type="body" idx="1"/>
          </p:nvPr>
        </p:nvSpPr>
        <p:spPr>
          <a:xfrm>
            <a:off x="569475" y="2189275"/>
            <a:ext cx="4749600" cy="4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Allows for small size in the enclosure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Single PCB instead of multiple ones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Drives down manufacturing cost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Trace width = 25mm, allows for testing up to 1A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Hardest: Placing components to manage traces and routing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Costs $0.03 to manufacture, $0.18 with assembly for manufacturer (could be cheaper)</a:t>
            </a:r>
            <a:endParaRPr sz="1900"/>
          </a:p>
        </p:txBody>
      </p:sp>
      <p:sp>
        <p:nvSpPr>
          <p:cNvPr id="263" name="Google Shape;263;g804416f03c_0_98"/>
          <p:cNvSpPr txBox="1">
            <a:spLocks noGrp="1"/>
          </p:cNvSpPr>
          <p:nvPr>
            <p:ph type="title"/>
          </p:nvPr>
        </p:nvSpPr>
        <p:spPr>
          <a:xfrm>
            <a:off x="566925" y="1316725"/>
            <a:ext cx="50688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Printed Circuit Board (PCB)</a:t>
            </a:r>
            <a:endParaRPr/>
          </a:p>
        </p:txBody>
      </p:sp>
      <p:pic>
        <p:nvPicPr>
          <p:cNvPr id="264" name="Google Shape;264;g804416f03c_0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1575" y="1316725"/>
            <a:ext cx="3468599" cy="24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804416f03c_0_98"/>
          <p:cNvSpPr txBox="1"/>
          <p:nvPr/>
        </p:nvSpPr>
        <p:spPr>
          <a:xfrm>
            <a:off x="5635725" y="6021400"/>
            <a:ext cx="291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13: 3D View of PCB [10]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804416f03c_0_98"/>
          <p:cNvSpPr txBox="1"/>
          <p:nvPr/>
        </p:nvSpPr>
        <p:spPr>
          <a:xfrm>
            <a:off x="8551575" y="3765175"/>
            <a:ext cx="3468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12: Photo View of PCB [10]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CB (online-audio-converter.com).mp3" descr="PCB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0E027786-218B-7F45-9633-D809AEAE9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1621" y="418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04416f03c_0_126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8557800" cy="3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2180"/>
              <a:buFont typeface="Arial"/>
              <a:buChar char="•"/>
            </a:pPr>
            <a:r>
              <a:rPr lang="en-US"/>
              <a:t>Lacks reverse polarity protection</a:t>
            </a:r>
            <a:endParaRPr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2180"/>
              <a:buFont typeface="Arial"/>
              <a:buChar char="•"/>
            </a:pPr>
            <a:r>
              <a:rPr lang="en-US"/>
              <a:t>Load cannot be connected with the battery simultaneously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804416f03c_0_126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Drawbacks of current design</a:t>
            </a:r>
            <a:endParaRPr/>
          </a:p>
        </p:txBody>
      </p:sp>
      <p:pic>
        <p:nvPicPr>
          <p:cNvPr id="2" name="Drawbacksz (online-audio-converter.com).mp3" descr="Drawbacksz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E829D361-FB93-224B-A29D-AFF5F78BF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04416f03c_0_131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</a:t>
            </a:r>
            <a:endParaRPr/>
          </a:p>
        </p:txBody>
      </p:sp>
      <p:sp>
        <p:nvSpPr>
          <p:cNvPr id="280" name="Google Shape;280;g804416f03c_0_131"/>
          <p:cNvSpPr txBox="1">
            <a:spLocks noGrp="1"/>
          </p:cNvSpPr>
          <p:nvPr>
            <p:ph type="body" idx="1"/>
          </p:nvPr>
        </p:nvSpPr>
        <p:spPr>
          <a:xfrm>
            <a:off x="569475" y="2036900"/>
            <a:ext cx="9260400" cy="4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Goals:</a:t>
            </a:r>
            <a:endParaRPr/>
          </a:p>
          <a:p>
            <a:pPr marL="457200" lvl="0" indent="-3670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IP64 or greater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Dust-tight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Waterproof –– Splashed water from any angle [11]</a:t>
            </a:r>
            <a:endParaRPr>
              <a:solidFill>
                <a:srgbClr val="666666"/>
              </a:solidFill>
            </a:endParaRPr>
          </a:p>
          <a:p>
            <a:pPr marL="457200" lvl="0" indent="-3670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≤ $1</a:t>
            </a:r>
            <a:endParaRPr>
              <a:solidFill>
                <a:srgbClr val="666666"/>
              </a:solidFill>
            </a:endParaRPr>
          </a:p>
          <a:p>
            <a:pPr marL="457200" lvl="0" indent="-3670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Made for outdoor use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UV radiation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Heat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Impacts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</a:rPr>
              <a:t>Project Requirements</a:t>
            </a:r>
            <a:endParaRPr>
              <a:solidFill>
                <a:srgbClr val="666666"/>
              </a:solidFill>
            </a:endParaRPr>
          </a:p>
          <a:p>
            <a:pPr marL="457200" lvl="0" indent="-36703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≤ 100mm x 60mm x 60 mm </a:t>
            </a:r>
            <a:endParaRPr>
              <a:solidFill>
                <a:srgbClr val="666666"/>
              </a:solidFill>
            </a:endParaRPr>
          </a:p>
          <a:p>
            <a:pPr marL="457200" lvl="0" indent="-36703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-40 ºC to 85 ºC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" name="26.mp3" descr="26.mp3">
            <a:hlinkClick r:id="" action="ppaction://media"/>
            <a:extLst>
              <a:ext uri="{FF2B5EF4-FFF2-40B4-BE49-F238E27FC236}">
                <a16:creationId xmlns:a16="http://schemas.microsoft.com/office/drawing/2014/main" id="{B6E70F8E-A6D5-4743-83BD-58F011A8A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1012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04416f03c_0_136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453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/>
          </a:p>
        </p:txBody>
      </p:sp>
      <p:sp>
        <p:nvSpPr>
          <p:cNvPr id="287" name="Google Shape;287;g804416f03c_0_136"/>
          <p:cNvSpPr txBox="1"/>
          <p:nvPr/>
        </p:nvSpPr>
        <p:spPr>
          <a:xfrm>
            <a:off x="1812301" y="5700600"/>
            <a:ext cx="8567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Table 4: Enclosure Decision Matrix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288" name="Google Shape;288;g804416f03c_0_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288" y="2218586"/>
            <a:ext cx="8567415" cy="334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7.mp3" descr="27.mp3">
            <a:hlinkClick r:id="" action="ppaction://media"/>
            <a:extLst>
              <a:ext uri="{FF2B5EF4-FFF2-40B4-BE49-F238E27FC236}">
                <a16:creationId xmlns:a16="http://schemas.microsoft.com/office/drawing/2014/main" id="{EA6FD42C-1AF1-3144-B497-3CC855273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9745" y="564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780cbbd94e_2_80"/>
          <p:cNvPicPr preferRelativeResize="0"/>
          <p:nvPr/>
        </p:nvPicPr>
        <p:blipFill rotWithShape="1">
          <a:blip r:embed="rId5">
            <a:alphaModFix/>
          </a:blip>
          <a:srcRect t="21323" b="19280"/>
          <a:stretch/>
        </p:blipFill>
        <p:spPr>
          <a:xfrm>
            <a:off x="6571250" y="3440200"/>
            <a:ext cx="4891074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780cbbd94e_2_80"/>
          <p:cNvSpPr txBox="1">
            <a:spLocks noGrp="1"/>
          </p:cNvSpPr>
          <p:nvPr>
            <p:ph type="body" idx="1"/>
          </p:nvPr>
        </p:nvSpPr>
        <p:spPr>
          <a:xfrm>
            <a:off x="569475" y="2189274"/>
            <a:ext cx="4002600" cy="3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rgbClr val="666666"/>
                </a:solidFill>
              </a:rPr>
              <a:t>Final Choice: Hongfa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84 x 59 x 33 mm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Made for outdoor use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ABS plastic, white</a:t>
            </a:r>
            <a:endParaRPr sz="2000"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Recyclable [13]</a:t>
            </a:r>
            <a:endParaRPr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IP65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$0.90 + negotiable shipping</a:t>
            </a:r>
            <a:endParaRPr sz="20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666666"/>
              </a:solidFill>
            </a:endParaRPr>
          </a:p>
        </p:txBody>
      </p:sp>
      <p:sp>
        <p:nvSpPr>
          <p:cNvPr id="296" name="Google Shape;296;g780cbbd94e_2_80"/>
          <p:cNvSpPr txBox="1">
            <a:spLocks noGrp="1"/>
          </p:cNvSpPr>
          <p:nvPr>
            <p:ph type="title"/>
          </p:nvPr>
        </p:nvSpPr>
        <p:spPr>
          <a:xfrm>
            <a:off x="566928" y="1316736"/>
            <a:ext cx="453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</p:txBody>
      </p:sp>
      <p:pic>
        <p:nvPicPr>
          <p:cNvPr id="297" name="Google Shape;297;g780cbbd94e_2_80"/>
          <p:cNvPicPr preferRelativeResize="0"/>
          <p:nvPr/>
        </p:nvPicPr>
        <p:blipFill rotWithShape="1">
          <a:blip r:embed="rId6">
            <a:alphaModFix/>
          </a:blip>
          <a:srcRect t="18800" b="17101"/>
          <a:stretch/>
        </p:blipFill>
        <p:spPr>
          <a:xfrm>
            <a:off x="4004250" y="1184334"/>
            <a:ext cx="4002600" cy="256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780cbbd94e_2_80"/>
          <p:cNvSpPr txBox="1"/>
          <p:nvPr/>
        </p:nvSpPr>
        <p:spPr>
          <a:xfrm>
            <a:off x="4301400" y="3826025"/>
            <a:ext cx="31320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14: Closed view [8] </a:t>
            </a:r>
            <a:endParaRPr b="1">
              <a:solidFill>
                <a:srgbClr val="00C7B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C7B1"/>
              </a:solidFill>
            </a:endParaRPr>
          </a:p>
        </p:txBody>
      </p:sp>
      <p:sp>
        <p:nvSpPr>
          <p:cNvPr id="299" name="Google Shape;299;g780cbbd94e_2_80"/>
          <p:cNvSpPr txBox="1"/>
          <p:nvPr/>
        </p:nvSpPr>
        <p:spPr>
          <a:xfrm>
            <a:off x="6571249" y="6421525"/>
            <a:ext cx="45672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15: Open view [8]</a:t>
            </a:r>
            <a:endParaRPr b="1"/>
          </a:p>
        </p:txBody>
      </p:sp>
      <p:pic>
        <p:nvPicPr>
          <p:cNvPr id="2" name="28.mp3" descr="28.mp3">
            <a:hlinkClick r:id="" action="ppaction://media"/>
            <a:extLst>
              <a:ext uri="{FF2B5EF4-FFF2-40B4-BE49-F238E27FC236}">
                <a16:creationId xmlns:a16="http://schemas.microsoft.com/office/drawing/2014/main" id="{19796043-0583-2F44-BD59-0113A2FAC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5924" y="1062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04416f03c_0_150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Cost improvement!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Contacted seller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Four 1.8mm holes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$0.558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FOB: free on board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306" name="Google Shape;306;g804416f03c_0_150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</p:txBody>
      </p:sp>
      <p:sp>
        <p:nvSpPr>
          <p:cNvPr id="307" name="Google Shape;307;g804416f03c_0_150"/>
          <p:cNvSpPr txBox="1"/>
          <p:nvPr/>
        </p:nvSpPr>
        <p:spPr>
          <a:xfrm>
            <a:off x="4958550" y="3365725"/>
            <a:ext cx="565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16: Seller profile</a:t>
            </a:r>
            <a:endParaRPr b="1">
              <a:solidFill>
                <a:srgbClr val="00C7B1"/>
              </a:solidFill>
            </a:endParaRPr>
          </a:p>
        </p:txBody>
      </p:sp>
      <p:pic>
        <p:nvPicPr>
          <p:cNvPr id="308" name="Google Shape;308;g804416f03c_0_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8486" y="4052888"/>
            <a:ext cx="56578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804416f03c_0_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9086" y="1547825"/>
            <a:ext cx="367665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804416f03c_0_150"/>
          <p:cNvSpPr txBox="1"/>
          <p:nvPr/>
        </p:nvSpPr>
        <p:spPr>
          <a:xfrm>
            <a:off x="4958550" y="5746200"/>
            <a:ext cx="565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17: Message from seller</a:t>
            </a:r>
            <a:endParaRPr b="1">
              <a:solidFill>
                <a:srgbClr val="00C7B1"/>
              </a:solidFill>
            </a:endParaRPr>
          </a:p>
        </p:txBody>
      </p:sp>
      <p:pic>
        <p:nvPicPr>
          <p:cNvPr id="2" name="29.mp3" descr="29.mp3">
            <a:hlinkClick r:id="" action="ppaction://media"/>
            <a:extLst>
              <a:ext uri="{FF2B5EF4-FFF2-40B4-BE49-F238E27FC236}">
                <a16:creationId xmlns:a16="http://schemas.microsoft.com/office/drawing/2014/main" id="{A4EDB094-86DE-F24C-9C06-5E786A213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5995" y="50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80cbbd94e_2_102"/>
          <p:cNvSpPr txBox="1">
            <a:spLocks noGrp="1"/>
          </p:cNvSpPr>
          <p:nvPr>
            <p:ph type="body" idx="1"/>
          </p:nvPr>
        </p:nvSpPr>
        <p:spPr>
          <a:xfrm>
            <a:off x="340875" y="1879800"/>
            <a:ext cx="45549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to mount the solar panel?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Custom High Density Polyethylene (HDPE) holders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2 x 4mm screws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 sealant to water and dust proof holes (see our Final Report for more details)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17" name="Google Shape;317;g780cbbd94e_2_102"/>
          <p:cNvSpPr txBox="1">
            <a:spLocks noGrp="1"/>
          </p:cNvSpPr>
          <p:nvPr>
            <p:ph type="title"/>
          </p:nvPr>
        </p:nvSpPr>
        <p:spPr>
          <a:xfrm>
            <a:off x="3408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</p:txBody>
      </p:sp>
      <p:sp>
        <p:nvSpPr>
          <p:cNvPr id="318" name="Google Shape;318;g780cbbd94e_2_102"/>
          <p:cNvSpPr txBox="1"/>
          <p:nvPr/>
        </p:nvSpPr>
        <p:spPr>
          <a:xfrm>
            <a:off x="4996425" y="5532225"/>
            <a:ext cx="6466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18: Mounted solar panel on enclosure lid (right)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319" name="Google Shape;319;g780cbbd94e_2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6425" y="1650625"/>
            <a:ext cx="6466324" cy="384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780cbbd94e_2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4600" y="4062725"/>
            <a:ext cx="2511502" cy="20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780cbbd94e_2_102"/>
          <p:cNvSpPr txBox="1"/>
          <p:nvPr/>
        </p:nvSpPr>
        <p:spPr>
          <a:xfrm>
            <a:off x="1894600" y="6223000"/>
            <a:ext cx="2511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19: Holders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2" name="30.mp3" descr="30.mp3">
            <a:hlinkClick r:id="" action="ppaction://media"/>
            <a:extLst>
              <a:ext uri="{FF2B5EF4-FFF2-40B4-BE49-F238E27FC236}">
                <a16:creationId xmlns:a16="http://schemas.microsoft.com/office/drawing/2014/main" id="{D27F050C-90C2-BF4D-BD27-8107940F6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6225" y="984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>
            <a:spLocks noGrp="1"/>
          </p:cNvSpPr>
          <p:nvPr>
            <p:ph type="ctrTitle"/>
          </p:nvPr>
        </p:nvSpPr>
        <p:spPr>
          <a:xfrm>
            <a:off x="162750" y="887000"/>
            <a:ext cx="74904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6000"/>
              <a:buFont typeface="Arial"/>
              <a:buNone/>
            </a:pPr>
            <a:r>
              <a:rPr lang="en-US" sz="5500"/>
              <a:t>Today’s Agenda</a:t>
            </a:r>
            <a:endParaRPr sz="5500"/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286250" y="1907001"/>
            <a:ext cx="6638400" cy="4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Executive Summary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Why Solar?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Conceptual Model: Initial to Final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Components: Solar &amp; Battery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Final Schematic Custom PCB Design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Drawbacks of Current Design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Enclosure Details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Bill of Material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Note on Ethics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Conclusion &amp; Future Work</a:t>
            </a:r>
            <a:endParaRPr sz="2700"/>
          </a:p>
        </p:txBody>
      </p:sp>
      <p:pic>
        <p:nvPicPr>
          <p:cNvPr id="2" name="Todayâs agenda (online-audio-converter.com).mp3" descr="Todayâs agenda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AB10835B-4CB3-2A4C-98F7-64D4CDCB3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6450" y="10685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80cbbd94e_2_116"/>
          <p:cNvSpPr txBox="1">
            <a:spLocks noGrp="1"/>
          </p:cNvSpPr>
          <p:nvPr>
            <p:ph type="body" idx="1"/>
          </p:nvPr>
        </p:nvSpPr>
        <p:spPr>
          <a:xfrm>
            <a:off x="569475" y="2189275"/>
            <a:ext cx="3573900" cy="28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rgbClr val="666666"/>
                </a:solidFill>
              </a:rPr>
              <a:t>Mounting internal components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PCB and battery holder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HDPE mounting plate</a:t>
            </a:r>
            <a:endParaRPr sz="2000"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$0.0075/unit [8]</a:t>
            </a:r>
            <a:endParaRPr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666666"/>
                </a:solidFill>
              </a:rPr>
              <a:t>2 x 4 mm screws</a:t>
            </a:r>
            <a:endParaRPr sz="20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666666"/>
              </a:solidFill>
            </a:endParaRPr>
          </a:p>
        </p:txBody>
      </p:sp>
      <p:sp>
        <p:nvSpPr>
          <p:cNvPr id="328" name="Google Shape;328;g780cbbd94e_2_116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</p:txBody>
      </p:sp>
      <p:sp>
        <p:nvSpPr>
          <p:cNvPr id="329" name="Google Shape;329;g780cbbd94e_2_116"/>
          <p:cNvSpPr txBox="1"/>
          <p:nvPr/>
        </p:nvSpPr>
        <p:spPr>
          <a:xfrm>
            <a:off x="4297600" y="5478475"/>
            <a:ext cx="48177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20: Mounting plate - holes:</a:t>
            </a:r>
            <a:endParaRPr b="1">
              <a:solidFill>
                <a:srgbClr val="00C7B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C7B1"/>
              </a:buClr>
              <a:buSzPts val="1400"/>
              <a:buAutoNum type="arabicPeriod"/>
            </a:pPr>
            <a:r>
              <a:rPr lang="en-US" b="1">
                <a:solidFill>
                  <a:srgbClr val="00C7B1"/>
                </a:solidFill>
              </a:rPr>
              <a:t>Battery holder</a:t>
            </a:r>
            <a:endParaRPr b="1">
              <a:solidFill>
                <a:srgbClr val="00C7B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C7B1"/>
              </a:buClr>
              <a:buSzPts val="1400"/>
              <a:buAutoNum type="arabicPeriod"/>
            </a:pPr>
            <a:r>
              <a:rPr lang="en-US" b="1">
                <a:solidFill>
                  <a:srgbClr val="00C7B1"/>
                </a:solidFill>
              </a:rPr>
              <a:t>Battery leads</a:t>
            </a:r>
            <a:endParaRPr b="1">
              <a:solidFill>
                <a:srgbClr val="00C7B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C7B1"/>
              </a:buClr>
              <a:buSzPts val="1400"/>
              <a:buAutoNum type="arabicPeriod"/>
            </a:pPr>
            <a:r>
              <a:rPr lang="en-US" b="1">
                <a:solidFill>
                  <a:srgbClr val="00C7B1"/>
                </a:solidFill>
              </a:rPr>
              <a:t>PCB</a:t>
            </a:r>
            <a:endParaRPr b="1">
              <a:solidFill>
                <a:srgbClr val="00C7B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All other holes: mount plate to enclosure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330" name="Google Shape;330;g780cbbd94e_2_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788" y="1106650"/>
            <a:ext cx="6647624" cy="429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1.mp3" descr="31.mp3">
            <a:hlinkClick r:id="" action="ppaction://media"/>
            <a:extLst>
              <a:ext uri="{FF2B5EF4-FFF2-40B4-BE49-F238E27FC236}">
                <a16:creationId xmlns:a16="http://schemas.microsoft.com/office/drawing/2014/main" id="{9747C2EF-CC28-6242-81AA-A3802F4D3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621" y="445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80cbbd94e_2_129"/>
          <p:cNvSpPr txBox="1">
            <a:spLocks noGrp="1"/>
          </p:cNvSpPr>
          <p:nvPr>
            <p:ph type="title"/>
          </p:nvPr>
        </p:nvSpPr>
        <p:spPr>
          <a:xfrm>
            <a:off x="569476" y="1320800"/>
            <a:ext cx="4670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Final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Enclosure </a:t>
            </a:r>
            <a:endParaRPr/>
          </a:p>
        </p:txBody>
      </p:sp>
      <p:pic>
        <p:nvPicPr>
          <p:cNvPr id="337" name="Google Shape;337;g780cbbd94e_2_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1800" y="1165375"/>
            <a:ext cx="6567474" cy="48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780cbbd94e_2_129"/>
          <p:cNvSpPr txBox="1"/>
          <p:nvPr/>
        </p:nvSpPr>
        <p:spPr>
          <a:xfrm>
            <a:off x="3071800" y="6173800"/>
            <a:ext cx="65676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21: View of internal mounted components [8]</a:t>
            </a:r>
            <a:endParaRPr>
              <a:solidFill>
                <a:srgbClr val="00C7B1"/>
              </a:solidFill>
            </a:endParaRPr>
          </a:p>
        </p:txBody>
      </p:sp>
      <p:pic>
        <p:nvPicPr>
          <p:cNvPr id="2" name="32.mp3" descr="32.mp3">
            <a:hlinkClick r:id="" action="ppaction://media"/>
            <a:extLst>
              <a:ext uri="{FF2B5EF4-FFF2-40B4-BE49-F238E27FC236}">
                <a16:creationId xmlns:a16="http://schemas.microsoft.com/office/drawing/2014/main" id="{BE2A3704-A6CD-F742-A7ED-1E7CE7E80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7247" y="6417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04416f03c_0_158"/>
          <p:cNvSpPr txBox="1">
            <a:spLocks noGrp="1"/>
          </p:cNvSpPr>
          <p:nvPr>
            <p:ph type="body" idx="1"/>
          </p:nvPr>
        </p:nvSpPr>
        <p:spPr>
          <a:xfrm>
            <a:off x="569475" y="1714250"/>
            <a:ext cx="9933300" cy="4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666666"/>
                </a:solidFill>
              </a:rPr>
              <a:t>Overall our BOM in total came out to $2.92, which was better than Xylem’s requirement of maximum $3 for high-volume production of the circuit and enclosure. </a:t>
            </a:r>
            <a:endParaRPr sz="1900">
              <a:solidFill>
                <a:srgbClr val="666666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900"/>
              <a:buChar char="●"/>
            </a:pPr>
            <a:r>
              <a:rPr lang="en-US" sz="1900">
                <a:solidFill>
                  <a:srgbClr val="666666"/>
                </a:solidFill>
              </a:rPr>
              <a:t>Used wholesale companies in order to purchase our components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AliExpress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LCSC Electronics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Alibaba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JCL PCB</a:t>
            </a:r>
            <a:endParaRPr sz="1900">
              <a:solidFill>
                <a:srgbClr val="666666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●"/>
            </a:pPr>
            <a:r>
              <a:rPr lang="en-US" sz="1900">
                <a:solidFill>
                  <a:srgbClr val="666666"/>
                </a:solidFill>
              </a:rPr>
              <a:t>Cheapest components to mention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DW01A (Battery Protection IC): $0.029 for 10,000+ units (LCSC Electronics)</a:t>
            </a:r>
            <a:endParaRPr sz="1900">
              <a:solidFill>
                <a:srgbClr val="666666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●"/>
            </a:pPr>
            <a:r>
              <a:rPr lang="en-US" sz="1900">
                <a:solidFill>
                  <a:srgbClr val="666666"/>
                </a:solidFill>
              </a:rPr>
              <a:t>Most expensive component:</a:t>
            </a:r>
            <a:endParaRPr sz="1900">
              <a:solidFill>
                <a:srgbClr val="666666"/>
              </a:solidFill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Enclosure: $0.558 for 1000+ units</a:t>
            </a:r>
            <a:endParaRPr sz="1900">
              <a:solidFill>
                <a:srgbClr val="666666"/>
              </a:solidFill>
            </a:endParaRPr>
          </a:p>
          <a:p>
            <a: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■"/>
            </a:pPr>
            <a:r>
              <a:rPr lang="en-US" sz="1900">
                <a:solidFill>
                  <a:srgbClr val="666666"/>
                </a:solidFill>
              </a:rPr>
              <a:t>Shipping is negotiable in bulk orders (A plus)</a:t>
            </a:r>
            <a:endParaRPr sz="1900">
              <a:solidFill>
                <a:srgbClr val="666666"/>
              </a:solidFill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●"/>
            </a:pPr>
            <a:r>
              <a:rPr lang="en-US" sz="1900">
                <a:solidFill>
                  <a:srgbClr val="666666"/>
                </a:solidFill>
              </a:rPr>
              <a:t>In order to stay below the $3 threshold we made many changes and compromises</a:t>
            </a:r>
            <a:endParaRPr sz="1900">
              <a:solidFill>
                <a:srgbClr val="666666"/>
              </a:solidFill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Char char="○"/>
            </a:pPr>
            <a:r>
              <a:rPr lang="en-US" sz="1900">
                <a:solidFill>
                  <a:srgbClr val="666666"/>
                </a:solidFill>
              </a:rPr>
              <a:t>Change in suppliers</a:t>
            </a:r>
            <a:endParaRPr sz="1800">
              <a:solidFill>
                <a:srgbClr val="666666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sp>
        <p:nvSpPr>
          <p:cNvPr id="345" name="Google Shape;345;g804416f03c_0_158"/>
          <p:cNvSpPr txBox="1">
            <a:spLocks noGrp="1"/>
          </p:cNvSpPr>
          <p:nvPr>
            <p:ph type="title"/>
          </p:nvPr>
        </p:nvSpPr>
        <p:spPr>
          <a:xfrm>
            <a:off x="569468" y="1148725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Bill of Materials</a:t>
            </a:r>
            <a:endParaRPr/>
          </a:p>
        </p:txBody>
      </p:sp>
      <p:pic>
        <p:nvPicPr>
          <p:cNvPr id="2" name="BOM (online-audio-converter.com).mp3" descr="BOM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806FAC5F-DF9B-8D4B-9DA8-EB02088D1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682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04416f03c_0_163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dirty="0"/>
              <a:t>Ethical Engineering</a:t>
            </a:r>
            <a:endParaRPr dirty="0"/>
          </a:p>
        </p:txBody>
      </p:sp>
      <p:sp>
        <p:nvSpPr>
          <p:cNvPr id="352" name="Google Shape;352;g804416f03c_0_163"/>
          <p:cNvSpPr txBox="1"/>
          <p:nvPr/>
        </p:nvSpPr>
        <p:spPr>
          <a:xfrm rot="-1410469">
            <a:off x="917221" y="2447332"/>
            <a:ext cx="3408594" cy="97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Is the topic: Ethics, subjective?</a:t>
            </a:r>
            <a:endParaRPr sz="2500"/>
          </a:p>
        </p:txBody>
      </p:sp>
      <p:sp>
        <p:nvSpPr>
          <p:cNvPr id="353" name="Google Shape;353;g804416f03c_0_163"/>
          <p:cNvSpPr txBox="1"/>
          <p:nvPr/>
        </p:nvSpPr>
        <p:spPr>
          <a:xfrm rot="1052412">
            <a:off x="8236718" y="2639510"/>
            <a:ext cx="3244134" cy="58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Least-cost or most humane design?</a:t>
            </a:r>
            <a:endParaRPr sz="2500"/>
          </a:p>
        </p:txBody>
      </p:sp>
      <p:sp>
        <p:nvSpPr>
          <p:cNvPr id="354" name="Google Shape;354;g804416f03c_0_163"/>
          <p:cNvSpPr txBox="1"/>
          <p:nvPr/>
        </p:nvSpPr>
        <p:spPr>
          <a:xfrm>
            <a:off x="4605861" y="2933814"/>
            <a:ext cx="3270600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Are we exploiting Humans to enrich other Humans’ lives?</a:t>
            </a:r>
            <a:endParaRPr sz="2500" dirty="0"/>
          </a:p>
        </p:txBody>
      </p:sp>
      <p:sp>
        <p:nvSpPr>
          <p:cNvPr id="355" name="Google Shape;355;g804416f03c_0_163"/>
          <p:cNvSpPr txBox="1"/>
          <p:nvPr/>
        </p:nvSpPr>
        <p:spPr>
          <a:xfrm rot="1318652">
            <a:off x="7913165" y="4837217"/>
            <a:ext cx="3244150" cy="58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Child labor? Forced Labor? Mistreatment of Laborers?</a:t>
            </a:r>
            <a:endParaRPr sz="2500" dirty="0"/>
          </a:p>
        </p:txBody>
      </p:sp>
      <p:sp>
        <p:nvSpPr>
          <p:cNvPr id="356" name="Google Shape;356;g804416f03c_0_163"/>
          <p:cNvSpPr txBox="1"/>
          <p:nvPr/>
        </p:nvSpPr>
        <p:spPr>
          <a:xfrm rot="-1393198">
            <a:off x="1567848" y="4734792"/>
            <a:ext cx="2956916" cy="79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Where do we draw the Moral line?</a:t>
            </a:r>
            <a:endParaRPr sz="2500"/>
          </a:p>
        </p:txBody>
      </p:sp>
      <p:pic>
        <p:nvPicPr>
          <p:cNvPr id="2" name="Ethical engineering (online-audio-converter.com).mp3" descr="Ethical engineering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1F9DF2F-8755-C043-8B5E-017B89BC4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736" y="8134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04416f03c_0_169"/>
          <p:cNvSpPr txBox="1">
            <a:spLocks noGrp="1"/>
          </p:cNvSpPr>
          <p:nvPr>
            <p:ph type="body" idx="1"/>
          </p:nvPr>
        </p:nvSpPr>
        <p:spPr>
          <a:xfrm>
            <a:off x="569475" y="2143600"/>
            <a:ext cx="9787200" cy="4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</a:rPr>
              <a:t>Through teamwork, research, and perseverance we were able to meet and exceed the design requirements for the energy harvester. We were able to design a system using an alternative energy source - solar that will give power to a water meter. In our system we included </a:t>
            </a:r>
            <a:endParaRPr>
              <a:solidFill>
                <a:srgbClr val="666666"/>
              </a:solidFill>
            </a:endParaRPr>
          </a:p>
          <a:p>
            <a:pPr marL="457200" marR="0" lvl="0" indent="-36703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Protections against temperatures and for our battery </a:t>
            </a:r>
            <a:endParaRPr>
              <a:solidFill>
                <a:srgbClr val="666666"/>
              </a:solidFill>
            </a:endParaRPr>
          </a:p>
          <a:p>
            <a:pPr marL="13716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Ensures the health and safety of the consumers</a:t>
            </a:r>
            <a:endParaRPr>
              <a:solidFill>
                <a:srgbClr val="666666"/>
              </a:solidFill>
            </a:endParaRPr>
          </a:p>
          <a:p>
            <a:pPr marL="457200" marR="0" lvl="0" indent="-3670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80"/>
              <a:buChar char="●"/>
            </a:pPr>
            <a:r>
              <a:rPr lang="en-US">
                <a:solidFill>
                  <a:srgbClr val="666666"/>
                </a:solidFill>
              </a:rPr>
              <a:t>Our design is also</a:t>
            </a:r>
            <a:endParaRPr>
              <a:solidFill>
                <a:srgbClr val="666666"/>
              </a:solidFill>
            </a:endParaRPr>
          </a:p>
          <a:p>
            <a:pPr marL="18288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Environmentally friendly </a:t>
            </a:r>
            <a:endParaRPr>
              <a:solidFill>
                <a:srgbClr val="666666"/>
              </a:solidFill>
            </a:endParaRPr>
          </a:p>
          <a:p>
            <a:pPr marL="18288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Has manufacturability - can be reproduced on larger scales</a:t>
            </a:r>
            <a:endParaRPr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</a:rPr>
              <a:t>So, what can we improve in the future?</a:t>
            </a:r>
            <a:endParaRPr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sp>
        <p:nvSpPr>
          <p:cNvPr id="363" name="Google Shape;363;g804416f03c_0_169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Conclusions</a:t>
            </a:r>
            <a:endParaRPr/>
          </a:p>
        </p:txBody>
      </p:sp>
      <p:pic>
        <p:nvPicPr>
          <p:cNvPr id="3" name="Slide34 - NEW (online-audio-converter.com).mp3" descr="Slide34 - NEW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51534CD2-0316-6F4F-B784-D4F53868B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1012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04416f03c_0_174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96789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000"/>
              <a:t>Improved Enclosure</a:t>
            </a:r>
            <a:endParaRPr sz="2000"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Using aluminum instead of plastic </a:t>
            </a:r>
            <a:endParaRPr/>
          </a:p>
          <a:p>
            <a:pPr marL="1600200" lvl="3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Can add </a:t>
            </a:r>
            <a:r>
              <a:rPr lang="en-US" sz="2000">
                <a:solidFill>
                  <a:schemeClr val="dk1"/>
                </a:solidFill>
              </a:rPr>
              <a:t>heat sinks to the sides</a:t>
            </a:r>
            <a:endParaRPr sz="2000">
              <a:solidFill>
                <a:schemeClr val="dk1"/>
              </a:solidFill>
            </a:endParaRPr>
          </a:p>
          <a:p>
            <a:pPr marL="2057400" lvl="4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Helps cool down the battery</a:t>
            </a:r>
            <a:endParaRPr sz="2000"/>
          </a:p>
          <a:p>
            <a:pPr marL="1600200" lvl="3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Note: Aluminum is usually more expensive than plastic</a:t>
            </a:r>
            <a:endParaRPr sz="2000"/>
          </a:p>
          <a:p>
            <a:pPr marL="2057400" lvl="4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Would require more time customizing an aluminum enclosure and heat sinks that fit in our budget</a:t>
            </a:r>
            <a:endParaRPr sz="2000"/>
          </a:p>
          <a:p>
            <a:pPr marL="20574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 sz="2000">
                <a:solidFill>
                  <a:schemeClr val="dk2"/>
                </a:solidFill>
              </a:rPr>
              <a:t>Physically Produced Prototype</a:t>
            </a:r>
            <a:endParaRPr sz="2000"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Beneficial in allowing us to test in different weather conditions</a:t>
            </a:r>
            <a:endParaRPr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Propose a functioning prototype that can be used for commercial purposes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804416f03c_0_174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Future work</a:t>
            </a:r>
            <a:endParaRPr/>
          </a:p>
        </p:txBody>
      </p:sp>
      <p:pic>
        <p:nvPicPr>
          <p:cNvPr id="2" name="Slide 37 (online-audio-converter.com).mp3" descr="Slide 37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3C3C9CA4-3F67-5A4C-ACC9-FDFEFE3EC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4189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804416f03c_0_179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96789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000"/>
              <a:t>Obtaining SPICE for Simulation</a:t>
            </a:r>
            <a:endParaRPr sz="2000"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Without SPICE libraries we were unable to prove our design worked at all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In the future we would need access to these libraries to simulate</a:t>
            </a:r>
            <a:endParaRPr/>
          </a:p>
          <a:p>
            <a:pPr marL="11430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 sz="2000">
                <a:solidFill>
                  <a:schemeClr val="dk2"/>
                </a:solidFill>
              </a:rPr>
              <a:t>Sourcing Design from Nations with Effective Labor Laws</a:t>
            </a:r>
            <a:endParaRPr sz="2000"/>
          </a:p>
          <a:p>
            <a:pPr marL="736600" lvl="1" indent="-279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Most of our project was sourced in China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With more time, and in the future we would look into sourcing from other nations with strict labor laws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Uphold ethics as engineers</a:t>
            </a:r>
            <a:endParaRPr/>
          </a:p>
        </p:txBody>
      </p:sp>
      <p:sp>
        <p:nvSpPr>
          <p:cNvPr id="377" name="Google Shape;377;g804416f03c_0_179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Future work</a:t>
            </a:r>
            <a:endParaRPr/>
          </a:p>
        </p:txBody>
      </p:sp>
      <p:pic>
        <p:nvPicPr>
          <p:cNvPr id="2" name="Slide 38 (online-audio-converter.com).mp3" descr="Slide 38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A1E90964-1449-6C47-A756-9A70695DF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445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80cbbd94e_0_21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84" name="Google Shape;384;g780cbbd94e_0_21"/>
          <p:cNvSpPr txBox="1"/>
          <p:nvPr/>
        </p:nvSpPr>
        <p:spPr>
          <a:xfrm>
            <a:off x="660400" y="1929000"/>
            <a:ext cx="9773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[1]  S. unielec, “Thermoelectric Power Generator Ultra Thermal Conductive,” March 2020. [Online]. Available: https://www.ebay.com/ itm/1pcs-Thermoelectric-Power-Generator-Ultra-Thermal-Conductive-TEG-27145-/152641213248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[2] “BUHUSHUI 5V 25MA Mini Solar Panels.” </a:t>
            </a:r>
            <a:r>
              <a:rPr lang="en-US" i="1">
                <a:solidFill>
                  <a:schemeClr val="dk1"/>
                </a:solidFill>
              </a:rPr>
              <a:t>Aliexpress.com</a:t>
            </a:r>
            <a:r>
              <a:rPr lang="en-US">
                <a:solidFill>
                  <a:schemeClr val="dk1"/>
                </a:solidFill>
              </a:rPr>
              <a:t>, www.aliexpress.com/item/32827162063.html.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[3] </a:t>
            </a:r>
            <a:r>
              <a:rPr lang="en-US" i="1">
                <a:solidFill>
                  <a:schemeClr val="dk1"/>
                </a:solidFill>
              </a:rPr>
              <a:t>NSRDB Data Viewer</a:t>
            </a:r>
            <a:r>
              <a:rPr lang="en-US">
                <a:solidFill>
                  <a:schemeClr val="dk1"/>
                </a:solidFill>
              </a:rPr>
              <a:t>, National Renewable Energy Laboratory, maps.nrel.gov/nsrdb-viewer/?aL=0&amp;bL=clight&amp;cE=0&amp;lR=0&amp;mC=4.740675384778373%2C22.8515625&amp;zL=2.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[4] Scottburnham. “Renewable Energy Under City Streets: Generating Power from City Water Pipes.” </a:t>
            </a:r>
            <a:r>
              <a:rPr lang="en-US" i="1">
                <a:solidFill>
                  <a:schemeClr val="dk1"/>
                </a:solidFill>
              </a:rPr>
              <a:t>REPROGRAMMING THE CITY</a:t>
            </a:r>
            <a:r>
              <a:rPr lang="en-US">
                <a:solidFill>
                  <a:schemeClr val="dk1"/>
                </a:solidFill>
              </a:rPr>
              <a:t>, 29 June 2019, reprogrammingthecity.com/generating-power-from-city-water-infrastructure/.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[5] “Thermoelectric Power Generator TEG Module SP1848-27145 Philippines - Makerlab Electronics.” </a:t>
            </a:r>
            <a:r>
              <a:rPr lang="en-US" i="1">
                <a:solidFill>
                  <a:schemeClr val="dk1"/>
                </a:solidFill>
              </a:rPr>
              <a:t>Makerlab Electronics</a:t>
            </a:r>
            <a:r>
              <a:rPr lang="en-US">
                <a:solidFill>
                  <a:schemeClr val="dk1"/>
                </a:solidFill>
              </a:rPr>
              <a:t>, www.makerlab-electronics.com/product/thermoelectric-power-generator-module-teg-sp1848-27145/.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[6] Cloudfront.net, “TP4056 1A Standalone Linear Li-lon Battery Charger with Thermal Regulation in SOP-8,” March 2020. [Online]. Available: https://dlnmh9ip6v2uc.cloudfront. net/datasheets/Prototyping/TP4056.pdf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" name="Thanks!" descr="Thanks!">
            <a:hlinkClick r:id="" action="ppaction://media"/>
            <a:extLst>
              <a:ext uri="{FF2B5EF4-FFF2-40B4-BE49-F238E27FC236}">
                <a16:creationId xmlns:a16="http://schemas.microsoft.com/office/drawing/2014/main" id="{B71FD541-55FF-BA44-ADB6-3F0377F3E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7151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80cbbd94e_0_36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90" name="Google Shape;390;g780cbbd94e_0_36"/>
          <p:cNvSpPr txBox="1"/>
          <p:nvPr/>
        </p:nvSpPr>
        <p:spPr>
          <a:xfrm>
            <a:off x="569475" y="2036900"/>
            <a:ext cx="9822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[7] Microchip, “MCP73831 Datasheet –– Miniature Single-Cell, Fully Integrated Li- Ion, Li-Polymer Charge Management Controllers,” January 2020. [Online]. Available: http://ww1.microchip.com/downloads/en/DeviceDoc/20001984g.pdf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[8] S. Khera, S. LaFave, K. Bakr, “EE494: Final Design Review,” </a:t>
            </a:r>
            <a:r>
              <a:rPr lang="en-US" i="1">
                <a:solidFill>
                  <a:schemeClr val="dk1"/>
                </a:solidFill>
              </a:rPr>
              <a:t>The State University of New York, University at Buffalo, Spring 2020</a:t>
            </a:r>
            <a:r>
              <a:rPr lang="en-US">
                <a:solidFill>
                  <a:schemeClr val="dk1"/>
                </a:solidFill>
              </a:rPr>
              <a:t>. [Online]. Available: https://www.ublearns.blackboard.com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[9] www.aliexpress.com, “Wholesale price 18650 battery 3.7V li-ion rechargeable battery 1200mah 1500mah 1800mah 2000mah 2200mah 2600mah,” May 2020. [Online]. Available: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https://www.aliexpress.com/item/32893018458.html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[10] www.aliexpress.com, “Solar Cell 5.5V Mini Solar System 70mA,” May 2020. [Online]. Available: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https://www.aliexpress.com/item/33009866599.html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[11]  www.iprating.com, “ IP Rating Chart: Learn what IP means and what rating is best for your application” May 2020. [Online]. Available:http://www.dsmt.com/resources/ip-rating-chart/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[12] www.alibaba.com, “ABS Outdoor plastic electronic enclosure waterproof IP65 junction box” May 2020. [Online]. Available: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https://www.alibaba.com/product-detail/ABS-Outdoor-plastic-electronic-enclosure-waterproof_60667174101.html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[13] www.plasticsinsight.com, “ABS Plastic Production, Price and Market Demand,” May 2020. [Online]. Available: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https://www.plasticsinsight.com/resin-intelligence/resin-prices/ abs-plastic/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80cbbd94e_0_0"/>
          <p:cNvSpPr txBox="1">
            <a:spLocks noGrp="1"/>
          </p:cNvSpPr>
          <p:nvPr>
            <p:ph type="body" idx="1"/>
          </p:nvPr>
        </p:nvSpPr>
        <p:spPr>
          <a:xfrm>
            <a:off x="569475" y="1947250"/>
            <a:ext cx="10698600" cy="45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2180"/>
              <a:buFont typeface="Arial"/>
              <a:buChar char="●"/>
            </a:pPr>
            <a:r>
              <a:rPr lang="en-US"/>
              <a:t>An energy harvesting system for a Xylem water meter, using Li-ion and Solar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●"/>
            </a:pPr>
            <a:r>
              <a:rPr lang="en-US"/>
              <a:t>Designed a custom PCB, measures only 33mm x 22mm</a:t>
            </a:r>
            <a:endParaRPr/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●"/>
            </a:pPr>
            <a:r>
              <a:rPr lang="en-US"/>
              <a:t>Battery storage provided for up to 37 days at 5mW peak power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80"/>
              <a:buChar char="●"/>
            </a:pPr>
            <a:r>
              <a:rPr lang="en-US"/>
              <a:t>Max dimensions 84mm x 59mm x 33mm, under the 100mm x 100mm x 60mm requirement</a:t>
            </a:r>
            <a:endParaRPr/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●"/>
            </a:pPr>
            <a:r>
              <a:rPr lang="en-US"/>
              <a:t>Manufactured BOM at $2.92, under $3 target set by Xylem</a:t>
            </a:r>
            <a:endParaRPr/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80"/>
              <a:buChar char="●"/>
            </a:pPr>
            <a:r>
              <a:rPr lang="en-US"/>
              <a:t>Environmental and other factors considered, Ethical sourcing most important</a:t>
            </a:r>
            <a:endParaRPr/>
          </a:p>
          <a:p>
            <a:pPr marL="457188" marR="0" lvl="1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Unable to meet Ethical sourcing requirement due to cost</a:t>
            </a:r>
            <a:endParaRPr>
              <a:solidFill>
                <a:srgbClr val="666666"/>
              </a:solidFill>
            </a:endParaRPr>
          </a:p>
          <a:p>
            <a:pPr marL="457188" marR="0" lvl="1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Environmentally: recyclable material used, up to 60% parts fully recyclable </a:t>
            </a:r>
            <a:endParaRPr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780cbbd94e_0_0"/>
          <p:cNvSpPr txBox="1">
            <a:spLocks noGrp="1"/>
          </p:cNvSpPr>
          <p:nvPr>
            <p:ph type="title"/>
          </p:nvPr>
        </p:nvSpPr>
        <p:spPr>
          <a:xfrm>
            <a:off x="569468" y="123115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Executive Summary</a:t>
            </a:r>
            <a:endParaRPr/>
          </a:p>
        </p:txBody>
      </p:sp>
      <p:pic>
        <p:nvPicPr>
          <p:cNvPr id="2" name="Executive summary.mp3" descr="Executive summary.mp3">
            <a:hlinkClick r:id="" action="ppaction://media"/>
            <a:extLst>
              <a:ext uri="{FF2B5EF4-FFF2-40B4-BE49-F238E27FC236}">
                <a16:creationId xmlns:a16="http://schemas.microsoft.com/office/drawing/2014/main" id="{3CDC624D-AAC8-5E44-B444-B087849A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68" y="1606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80cbbd94e_2_0"/>
          <p:cNvSpPr txBox="1">
            <a:spLocks noGrp="1"/>
          </p:cNvSpPr>
          <p:nvPr>
            <p:ph type="body" idx="1"/>
          </p:nvPr>
        </p:nvSpPr>
        <p:spPr>
          <a:xfrm>
            <a:off x="569468" y="2244313"/>
            <a:ext cx="64029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Options include:</a:t>
            </a: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Thermoelectric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Solar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Hydroelectric</a:t>
            </a:r>
            <a:endParaRPr sz="2000"/>
          </a:p>
        </p:txBody>
      </p:sp>
      <p:sp>
        <p:nvSpPr>
          <p:cNvPr id="103" name="Google Shape;103;g780cbbd94e_2_0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10515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Energy Harvesting Technology</a:t>
            </a:r>
            <a:endParaRPr/>
          </a:p>
        </p:txBody>
      </p:sp>
      <p:pic>
        <p:nvPicPr>
          <p:cNvPr id="3" name="6.mp3" descr="6.mp3">
            <a:hlinkClick r:id="" action="ppaction://media"/>
            <a:extLst>
              <a:ext uri="{FF2B5EF4-FFF2-40B4-BE49-F238E27FC236}">
                <a16:creationId xmlns:a16="http://schemas.microsoft.com/office/drawing/2014/main" id="{CD6D521D-1DFE-3842-B564-660EE9E08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244" y="3325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body" idx="1"/>
          </p:nvPr>
        </p:nvSpPr>
        <p:spPr>
          <a:xfrm>
            <a:off x="569475" y="2189275"/>
            <a:ext cx="55131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Works from a temperature difference [1]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At least 40°C difference needed [1]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Same ambient temperature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Battery heat</a:t>
            </a:r>
            <a:endParaRPr sz="2000"/>
          </a:p>
        </p:txBody>
      </p:sp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Thermoelectric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6009300" y="5836350"/>
            <a:ext cx="45123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1: Thermoelectric Generator [2]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9" descr="Thermoelectric Power Generator TEG Module SP1848-27145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575" y="1209325"/>
            <a:ext cx="4439351" cy="443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7.mp3" descr="7.mp3">
            <a:hlinkClick r:id="" action="ppaction://media"/>
            <a:extLst>
              <a:ext uri="{FF2B5EF4-FFF2-40B4-BE49-F238E27FC236}">
                <a16:creationId xmlns:a16="http://schemas.microsoft.com/office/drawing/2014/main" id="{8CF9F750-8CBC-7941-99C4-A4721AA58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7871" y="801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04416f03c_0_39"/>
          <p:cNvSpPr txBox="1">
            <a:spLocks noGrp="1"/>
          </p:cNvSpPr>
          <p:nvPr>
            <p:ph type="body" idx="1"/>
          </p:nvPr>
        </p:nvSpPr>
        <p:spPr>
          <a:xfrm>
            <a:off x="569469" y="2189263"/>
            <a:ext cx="4002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Difficult installation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Maintenance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119" name="Google Shape;119;g804416f03c_0_39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42687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Hydroelectric</a:t>
            </a:r>
            <a:endParaRPr/>
          </a:p>
        </p:txBody>
      </p:sp>
      <p:sp>
        <p:nvSpPr>
          <p:cNvPr id="120" name="Google Shape;120;g804416f03c_0_39"/>
          <p:cNvSpPr txBox="1"/>
          <p:nvPr/>
        </p:nvSpPr>
        <p:spPr>
          <a:xfrm>
            <a:off x="4913850" y="6250000"/>
            <a:ext cx="4955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2: In-Pipe Hydroelectric System [3]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804416f03c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4875" y="1355975"/>
            <a:ext cx="3665449" cy="47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8.mp3" descr="8.mp3">
            <a:hlinkClick r:id="" action="ppaction://media"/>
            <a:extLst>
              <a:ext uri="{FF2B5EF4-FFF2-40B4-BE49-F238E27FC236}">
                <a16:creationId xmlns:a16="http://schemas.microsoft.com/office/drawing/2014/main" id="{5E8DFBE7-4507-B14F-8C5D-758B553F0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2868" y="10127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80cbbd94e_2_10"/>
          <p:cNvSpPr txBox="1">
            <a:spLocks noGrp="1"/>
          </p:cNvSpPr>
          <p:nvPr>
            <p:ph type="body" idx="1"/>
          </p:nvPr>
        </p:nvSpPr>
        <p:spPr>
          <a:xfrm>
            <a:off x="569477" y="2189275"/>
            <a:ext cx="51171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Readily available</a:t>
            </a:r>
            <a:endParaRPr sz="20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Small size</a:t>
            </a:r>
            <a:endParaRPr>
              <a:solidFill>
                <a:srgbClr val="666666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en-US">
                <a:solidFill>
                  <a:srgbClr val="666666"/>
                </a:solidFill>
              </a:rPr>
              <a:t>Inexpensive</a:t>
            </a:r>
            <a:endParaRPr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Yuma, Arizona: A very sunny place!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128" name="Google Shape;128;g780cbbd94e_2_10"/>
          <p:cNvSpPr txBox="1">
            <a:spLocks noGrp="1"/>
          </p:cNvSpPr>
          <p:nvPr>
            <p:ph type="title"/>
          </p:nvPr>
        </p:nvSpPr>
        <p:spPr>
          <a:xfrm>
            <a:off x="569468" y="1320800"/>
            <a:ext cx="42687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/>
              <a:t>Solar</a:t>
            </a:r>
            <a:endParaRPr/>
          </a:p>
        </p:txBody>
      </p:sp>
      <p:pic>
        <p:nvPicPr>
          <p:cNvPr id="129" name="Google Shape;129;g780cbbd94e_2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553700" y="1472051"/>
            <a:ext cx="4359651" cy="43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780cbbd94e_2_10"/>
          <p:cNvSpPr txBox="1"/>
          <p:nvPr/>
        </p:nvSpPr>
        <p:spPr>
          <a:xfrm>
            <a:off x="4990050" y="5945200"/>
            <a:ext cx="4955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3: Solar Panel [4]</a:t>
            </a:r>
            <a:endParaRPr sz="1300" b="0">
              <a:solidFill>
                <a:srgbClr val="00C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9.mp3" descr="9.mp3">
            <a:hlinkClick r:id="" action="ppaction://media"/>
            <a:extLst>
              <a:ext uri="{FF2B5EF4-FFF2-40B4-BE49-F238E27FC236}">
                <a16:creationId xmlns:a16="http://schemas.microsoft.com/office/drawing/2014/main" id="{D27CD65C-B80F-914F-9983-26DF2ECFF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496" y="801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780cbbd94e_2_21"/>
          <p:cNvPicPr preferRelativeResize="0"/>
          <p:nvPr/>
        </p:nvPicPr>
        <p:blipFill rotWithShape="1">
          <a:blip r:embed="rId5">
            <a:alphaModFix/>
          </a:blip>
          <a:srcRect t="17686" b="12211"/>
          <a:stretch/>
        </p:blipFill>
        <p:spPr>
          <a:xfrm>
            <a:off x="0" y="1166825"/>
            <a:ext cx="9876049" cy="38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780cbbd94e_2_21"/>
          <p:cNvPicPr preferRelativeResize="0"/>
          <p:nvPr/>
        </p:nvPicPr>
        <p:blipFill rotWithShape="1">
          <a:blip r:embed="rId6">
            <a:alphaModFix/>
          </a:blip>
          <a:srcRect l="52182" t="9673"/>
          <a:stretch/>
        </p:blipFill>
        <p:spPr>
          <a:xfrm>
            <a:off x="7672400" y="3409950"/>
            <a:ext cx="2818150" cy="2933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g780cbbd94e_2_21"/>
          <p:cNvCxnSpPr/>
          <p:nvPr/>
        </p:nvCxnSpPr>
        <p:spPr>
          <a:xfrm flipH="1">
            <a:off x="6775725" y="5420850"/>
            <a:ext cx="1204800" cy="479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g780cbbd94e_2_21"/>
          <p:cNvSpPr txBox="1"/>
          <p:nvPr/>
        </p:nvSpPr>
        <p:spPr>
          <a:xfrm>
            <a:off x="4848225" y="5638800"/>
            <a:ext cx="19575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Yuma, Arizona</a:t>
            </a:r>
            <a:endParaRPr sz="2000"/>
          </a:p>
        </p:txBody>
      </p:sp>
      <p:sp>
        <p:nvSpPr>
          <p:cNvPr id="140" name="Google Shape;140;g780cbbd94e_2_21"/>
          <p:cNvSpPr txBox="1"/>
          <p:nvPr/>
        </p:nvSpPr>
        <p:spPr>
          <a:xfrm>
            <a:off x="3965025" y="4572000"/>
            <a:ext cx="37239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4: DNI Map of the US [5]</a:t>
            </a:r>
            <a:endParaRPr b="1">
              <a:solidFill>
                <a:srgbClr val="00C7B1"/>
              </a:solidFill>
            </a:endParaRPr>
          </a:p>
        </p:txBody>
      </p:sp>
      <p:sp>
        <p:nvSpPr>
          <p:cNvPr id="141" name="Google Shape;141;g780cbbd94e_2_21"/>
          <p:cNvSpPr txBox="1"/>
          <p:nvPr/>
        </p:nvSpPr>
        <p:spPr>
          <a:xfrm>
            <a:off x="7528750" y="6064050"/>
            <a:ext cx="2888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C7B1"/>
                </a:solidFill>
              </a:rPr>
              <a:t>Fig 5: DNI Map of Arizona [5]</a:t>
            </a:r>
            <a:endParaRPr/>
          </a:p>
        </p:txBody>
      </p:sp>
      <p:pic>
        <p:nvPicPr>
          <p:cNvPr id="2" name="10.mp3" descr="10.mp3">
            <a:hlinkClick r:id="" action="ppaction://media"/>
            <a:extLst>
              <a:ext uri="{FF2B5EF4-FFF2-40B4-BE49-F238E27FC236}">
                <a16:creationId xmlns:a16="http://schemas.microsoft.com/office/drawing/2014/main" id="{4E22DF69-53E6-314B-8455-241A21ACD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246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2302</Words>
  <Application>Microsoft Macintosh PowerPoint</Application>
  <PresentationFormat>Widescreen</PresentationFormat>
  <Paragraphs>284</Paragraphs>
  <Slides>38</Slides>
  <Notes>38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Georgia</vt:lpstr>
      <vt:lpstr>Merriweather Sans</vt:lpstr>
      <vt:lpstr>UB Powerpoint Template</vt:lpstr>
      <vt:lpstr>Solar Energy Harvesting Device</vt:lpstr>
      <vt:lpstr>PRESENTORS</vt:lpstr>
      <vt:lpstr>Today’s Agenda</vt:lpstr>
      <vt:lpstr>Executive Summary</vt:lpstr>
      <vt:lpstr>Energy Harvesting Technology</vt:lpstr>
      <vt:lpstr>Thermoelectric</vt:lpstr>
      <vt:lpstr>Hydroelectric</vt:lpstr>
      <vt:lpstr>Solar</vt:lpstr>
      <vt:lpstr>PowerPoint Presentation</vt:lpstr>
      <vt:lpstr>Conceptual Model: Initial</vt:lpstr>
      <vt:lpstr>Conceptual Model: Final</vt:lpstr>
      <vt:lpstr>What did we change?</vt:lpstr>
      <vt:lpstr>Components</vt:lpstr>
      <vt:lpstr>Components: Battery</vt:lpstr>
      <vt:lpstr>Components: Battery</vt:lpstr>
      <vt:lpstr>Components: Battery</vt:lpstr>
      <vt:lpstr>Components: Battery</vt:lpstr>
      <vt:lpstr>Components: Solar Panel</vt:lpstr>
      <vt:lpstr>Components: Solar Panel</vt:lpstr>
      <vt:lpstr>Final schematic</vt:lpstr>
      <vt:lpstr>Chip Details</vt:lpstr>
      <vt:lpstr>PowerPoint Presentation</vt:lpstr>
      <vt:lpstr>Printed Circuit Board (PCB)</vt:lpstr>
      <vt:lpstr>Drawbacks of current design</vt:lpstr>
      <vt:lpstr>Enclosure</vt:lpstr>
      <vt:lpstr>Enclosure  </vt:lpstr>
      <vt:lpstr>Enclosure </vt:lpstr>
      <vt:lpstr>Enclosure </vt:lpstr>
      <vt:lpstr>Enclosure </vt:lpstr>
      <vt:lpstr>Enclosure </vt:lpstr>
      <vt:lpstr>Final  Enclosure </vt:lpstr>
      <vt:lpstr>Bill of Materials</vt:lpstr>
      <vt:lpstr>Ethical Engineering</vt:lpstr>
      <vt:lpstr>Conclusions</vt:lpstr>
      <vt:lpstr>Future work</vt:lpstr>
      <vt:lpstr>Future work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Energy Harvesting Device</dc:title>
  <dc:creator>Microsoft Office User</dc:creator>
  <cp:lastModifiedBy>Microsoft Office User</cp:lastModifiedBy>
  <cp:revision>5</cp:revision>
  <dcterms:created xsi:type="dcterms:W3CDTF">2016-06-28T14:05:07Z</dcterms:created>
  <dcterms:modified xsi:type="dcterms:W3CDTF">2020-05-15T03:56:25Z</dcterms:modified>
</cp:coreProperties>
</file>